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handoutMasterIdLst>
    <p:handoutMasterId r:id="rId30"/>
  </p:handoutMasterIdLst>
  <p:sldIdLst>
    <p:sldId id="256" r:id="rId2"/>
    <p:sldId id="277" r:id="rId3"/>
    <p:sldId id="278" r:id="rId4"/>
    <p:sldId id="286" r:id="rId5"/>
    <p:sldId id="258" r:id="rId6"/>
    <p:sldId id="279" r:id="rId7"/>
    <p:sldId id="260" r:id="rId8"/>
    <p:sldId id="283" r:id="rId9"/>
    <p:sldId id="261" r:id="rId10"/>
    <p:sldId id="263" r:id="rId11"/>
    <p:sldId id="264" r:id="rId12"/>
    <p:sldId id="265" r:id="rId13"/>
    <p:sldId id="266" r:id="rId14"/>
    <p:sldId id="267" r:id="rId15"/>
    <p:sldId id="282" r:id="rId16"/>
    <p:sldId id="269" r:id="rId17"/>
    <p:sldId id="272" r:id="rId18"/>
    <p:sldId id="268" r:id="rId19"/>
    <p:sldId id="285" r:id="rId20"/>
    <p:sldId id="280" r:id="rId21"/>
    <p:sldId id="281" r:id="rId22"/>
    <p:sldId id="284" r:id="rId23"/>
    <p:sldId id="288" r:id="rId24"/>
    <p:sldId id="289" r:id="rId25"/>
    <p:sldId id="290" r:id="rId26"/>
    <p:sldId id="291" r:id="rId27"/>
    <p:sldId id="292" r:id="rId28"/>
    <p:sldId id="275" r:id="rId2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600"/>
    <a:srgbClr val="709EF0"/>
    <a:srgbClr val="F53B0F"/>
    <a:srgbClr val="11A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6" autoAdjust="0"/>
    <p:restoredTop sz="94660" autoAdjust="0"/>
  </p:normalViewPr>
  <p:slideViewPr>
    <p:cSldViewPr snapToGrid="0">
      <p:cViewPr>
        <p:scale>
          <a:sx n="71" d="100"/>
          <a:sy n="71" d="100"/>
        </p:scale>
        <p:origin x="-96" y="-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3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05-46CF-AEB8-A42495A5127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05-46CF-AEB8-A42495A5127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605-46CF-AEB8-A42495A5127B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05-46CF-AEB8-A42495A5127B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05-46CF-AEB8-A42495A5127B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05-46CF-AEB8-A42495A512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Милакова Анастасия Викторовна</c:v>
                </c:pt>
                <c:pt idx="1">
                  <c:v>Шарагина Наталия Владимировна</c:v>
                </c:pt>
                <c:pt idx="2">
                  <c:v>Нургазизов Александр Абдуганиевич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</c:v>
                </c:pt>
                <c:pt idx="1">
                  <c:v>61</c:v>
                </c:pt>
                <c:pt idx="2">
                  <c:v>382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05-46CF-AEB8-A42495A51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107584"/>
        <c:axId val="42766272"/>
      </c:barChart>
      <c:catAx>
        <c:axId val="4710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766272"/>
        <c:crosses val="autoZero"/>
        <c:auto val="1"/>
        <c:lblAlgn val="ctr"/>
        <c:lblOffset val="100"/>
        <c:noMultiLvlLbl val="0"/>
      </c:catAx>
      <c:valAx>
        <c:axId val="4276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10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36872539370078"/>
          <c:y val="0.89515281156786342"/>
          <c:w val="0.74126254921259838"/>
          <c:h val="0.104847188432136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бумаге (личный прием)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49-44F2-85E3-C4F412BC25CC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49-44F2-85E3-C4F412BC2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262</c:v>
                </c:pt>
                <c:pt idx="1">
                  <c:v>288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49-44F2-85E3-C4F412BC25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Через сайт/эл.почта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21</c:v>
                </c:pt>
                <c:pt idx="1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49-44F2-85E3-C4F412BC2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61600"/>
        <c:axId val="42779200"/>
      </c:barChart>
      <c:catAx>
        <c:axId val="4796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779200"/>
        <c:crosses val="autoZero"/>
        <c:auto val="1"/>
        <c:lblAlgn val="ctr"/>
        <c:lblOffset val="100"/>
        <c:noMultiLvlLbl val="0"/>
      </c:catAx>
      <c:valAx>
        <c:axId val="4277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6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029515913335848E-2"/>
          <c:y val="0.16219224993217718"/>
          <c:w val="0.90271932894013152"/>
          <c:h val="0.68515603885880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 января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8707.7000000000007</c:v>
                </c:pt>
                <c:pt idx="1">
                  <c:v>140245.47</c:v>
                </c:pt>
                <c:pt idx="2">
                  <c:v>10873.38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04-4542-8720-D9E1E8B59F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31 декабря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44381.02</c:v>
                </c:pt>
                <c:pt idx="1">
                  <c:v>135794.82999999999</c:v>
                </c:pt>
                <c:pt idx="2">
                  <c:v>17303.939999999999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04-4542-8720-D9E1E8B59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199168"/>
        <c:axId val="50045504"/>
      </c:barChart>
      <c:catAx>
        <c:axId val="4819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45504"/>
        <c:crosses val="autoZero"/>
        <c:auto val="1"/>
        <c:lblAlgn val="ctr"/>
        <c:lblOffset val="100"/>
        <c:noMultiLvlLbl val="0"/>
      </c:catAx>
      <c:valAx>
        <c:axId val="5004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199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60337409810154"/>
          <c:y val="0.93417618268697911"/>
          <c:w val="0.33079325180379682"/>
          <c:h val="6.58238173130209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2CD3-4D26-B5B4-7199DECB7D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CD3-4D26-B5B4-7199DECB7DDA}"/>
              </c:ext>
            </c:extLst>
          </c:dPt>
          <c:dPt>
            <c:idx val="2"/>
            <c:bubble3D val="0"/>
            <c:spPr>
              <a:solidFill>
                <a:srgbClr val="F53B0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CD3-4D26-B5B4-7199DECB7DDA}"/>
              </c:ext>
            </c:extLst>
          </c:dPt>
          <c:dPt>
            <c:idx val="3"/>
            <c:bubble3D val="0"/>
            <c:spPr>
              <a:solidFill>
                <a:srgbClr val="11A5E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CD3-4D26-B5B4-7199DECB7DDA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CD3-4D26-B5B4-7199DECB7DD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CD3-4D26-B5B4-7199DECB7DDA}"/>
              </c:ext>
            </c:extLst>
          </c:dPt>
          <c:dLbls>
            <c:dLbl>
              <c:idx val="0"/>
              <c:layout>
                <c:manualLayout>
                  <c:x val="6.3730452074853824E-2"/>
                  <c:y val="-0.13269636411600005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80074013134935"/>
                      <c:h val="0.15676935404570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2CD3-4D26-B5B4-7199DECB7DDA}"/>
                </c:ext>
              </c:extLst>
            </c:dLbl>
            <c:dLbl>
              <c:idx val="1"/>
              <c:layout>
                <c:manualLayout>
                  <c:x val="-0.15593943728536705"/>
                  <c:y val="0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D3-4D26-B5B4-7199DECB7DDA}"/>
                </c:ext>
              </c:extLst>
            </c:dLbl>
            <c:dLbl>
              <c:idx val="2"/>
              <c:layout>
                <c:manualLayout>
                  <c:x val="-0.21919578052122846"/>
                  <c:y val="-0.209895783120404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6D8A67-5EEC-4AD1-A3DF-6A40F71F1B1A}" type="CATEGORYNAME">
                      <a:rPr lang="ru-RU" dirty="0"/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A451D24C-1D60-4F75-A081-E899192E7443}" type="PERCENTAGE">
                      <a:rPr lang="ru-RU" baseline="0" smtClean="0"/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CD3-4D26-B5B4-7199DECB7DDA}"/>
                </c:ext>
              </c:extLst>
            </c:dLbl>
            <c:dLbl>
              <c:idx val="3"/>
              <c:layout>
                <c:manualLayout>
                  <c:x val="-0.10749247784465603"/>
                  <c:y val="-0.48356759265046928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D3-4D26-B5B4-7199DECB7DDA}"/>
                </c:ext>
              </c:extLst>
            </c:dLbl>
            <c:dLbl>
              <c:idx val="4"/>
              <c:layout>
                <c:manualLayout>
                  <c:x val="8.6669205315436731E-2"/>
                  <c:y val="-0.20804070783146891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D3-4D26-B5B4-7199DECB7DDA}"/>
                </c:ext>
              </c:extLst>
            </c:dLbl>
            <c:dLbl>
              <c:idx val="5"/>
              <c:layout>
                <c:manualLayout>
                  <c:x val="0.1365467017283068"/>
                  <c:y val="6.4546186764936515E-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D3-4D26-B5B4-7199DECB7DD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безопастность и правохронительная деятельность</c:v>
                </c:pt>
                <c:pt idx="3">
                  <c:v>Национальная экономика (дороги)</c:v>
                </c:pt>
                <c:pt idx="4">
                  <c:v>Жилищно-коммунальное хозяйство</c:v>
                </c:pt>
                <c:pt idx="5">
                  <c:v>Культура и кинемотография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6229632</c:v>
                </c:pt>
                <c:pt idx="1">
                  <c:v>110787</c:v>
                </c:pt>
                <c:pt idx="2">
                  <c:v>511752</c:v>
                </c:pt>
                <c:pt idx="3">
                  <c:v>2841142</c:v>
                </c:pt>
                <c:pt idx="4">
                  <c:v>2802690</c:v>
                </c:pt>
                <c:pt idx="5">
                  <c:v>5364498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D3-4D26-B5B4-7199DECB7DD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68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домовладений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п.Мисково</c:v>
                </c:pt>
                <c:pt idx="1">
                  <c:v>д.Ямково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316</c:v>
                </c:pt>
                <c:pt idx="1">
                  <c:v>115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0D-40DC-ACE9-708DEBDBAA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подавших заявлений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п.Мисково</c:v>
                </c:pt>
                <c:pt idx="1">
                  <c:v>д.Ямково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200</c:v>
                </c:pt>
                <c:pt idx="1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F0D-40DC-ACE9-708DEBDBA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03296"/>
        <c:axId val="45835392"/>
      </c:barChart>
      <c:catAx>
        <c:axId val="4690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835392"/>
        <c:crosses val="autoZero"/>
        <c:auto val="1"/>
        <c:lblAlgn val="ctr"/>
        <c:lblOffset val="100"/>
        <c:noMultiLvlLbl val="0"/>
      </c:catAx>
      <c:valAx>
        <c:axId val="4583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90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163-4172-B7FF-DA5EE164FC0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63-4172-B7FF-DA5EE164FC0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163-4172-B7FF-DA5EE164FC09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163-4172-B7FF-DA5EE164FC09}"/>
              </c:ext>
            </c:extLst>
          </c:dPt>
          <c:dPt>
            <c:idx val="4"/>
            <c:invertIfNegative val="0"/>
            <c:bubble3D val="0"/>
            <c:spPr>
              <a:solidFill>
                <a:srgbClr val="709E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6163-4172-B7FF-DA5EE164FC09}"/>
              </c:ext>
            </c:extLst>
          </c:dPt>
          <c:dPt>
            <c:idx val="5"/>
            <c:invertIfNegative val="0"/>
            <c:bubble3D val="0"/>
            <c:spPr>
              <a:solidFill>
                <a:srgbClr val="93B6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163-4172-B7FF-DA5EE164FC0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6163-4172-B7FF-DA5EE164FC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  <c:pt idx="6">
                  <c:v>2022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672654</c:v>
                </c:pt>
                <c:pt idx="1">
                  <c:v>1002363</c:v>
                </c:pt>
                <c:pt idx="2">
                  <c:v>2525430</c:v>
                </c:pt>
                <c:pt idx="3">
                  <c:v>2883680</c:v>
                </c:pt>
                <c:pt idx="4">
                  <c:v>6358072</c:v>
                </c:pt>
                <c:pt idx="5">
                  <c:v>6636200</c:v>
                </c:pt>
                <c:pt idx="6">
                  <c:v>5838100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63-4172-B7FF-DA5EE164F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594048"/>
        <c:axId val="45841152"/>
      </c:barChart>
      <c:catAx>
        <c:axId val="7059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841152"/>
        <c:crosses val="autoZero"/>
        <c:auto val="1"/>
        <c:lblAlgn val="ctr"/>
        <c:lblOffset val="100"/>
        <c:noMultiLvlLbl val="0"/>
      </c:catAx>
      <c:valAx>
        <c:axId val="4584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59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3DD45-C676-48CB-B0D5-07F72D727A2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12C89-75FF-4BA1-B68A-47736909E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991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8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67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316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94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525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2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8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6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5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6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3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4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72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6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4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4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0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sandogora.ru/wp-content/uploads/2021/10/Reshenie-SD-14-ot-01.10.2021-O-raspredelenii-territ.uchastkov.doc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dk-sandogorsky.ru/" TargetMode="External"/><Relationship Id="rId2" Type="http://schemas.openxmlformats.org/officeDocument/2006/relationships/hyperlink" Target="http://sandogora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openxmlformats.org/officeDocument/2006/relationships/hyperlink" Target="http://dk-miskovo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5E8D6C-0C98-457D-82F3-ECA6AB1D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0422" y="-340255"/>
            <a:ext cx="7766936" cy="164630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деятельности администрации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год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7807483-C5E3-4A7E-BE6E-B6BB83369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2673" y="5476529"/>
            <a:ext cx="10041148" cy="1096899"/>
          </a:xfrm>
        </p:spPr>
        <p:txBody>
          <a:bodyPr>
            <a:normAutofit lnSpcReduction="10000"/>
          </a:bodyPr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Нургазизов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Абдуганиевич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</a:t>
            </a:r>
          </a:p>
          <a:p>
            <a:pPr algn="ctr"/>
            <a:endParaRPr lang="ru-RU" dirty="0"/>
          </a:p>
        </p:txBody>
      </p:sp>
      <p:pic>
        <p:nvPicPr>
          <p:cNvPr id="5" name="Рисунок 3" descr="Сандогорское СП_ПП-01">
            <a:extLst>
              <a:ext uri="{FF2B5EF4-FFF2-40B4-BE49-F238E27FC236}">
                <a16:creationId xmlns:a16="http://schemas.microsoft.com/office/drawing/2014/main" xmlns="" id="{6DAFC313-D598-403F-9ACB-2121B6FF7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65" y="141525"/>
            <a:ext cx="633113" cy="791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129A33-CA60-405E-867C-67E49A9F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865" y="1381471"/>
            <a:ext cx="4199862" cy="41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9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F5EA35-D17D-4D42-A720-1B4EE11C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666" y="30597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бюджета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2019 по 2021 годы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94896408-D0B8-4A82-88E9-D078832414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69967"/>
              </p:ext>
            </p:extLst>
          </p:nvPr>
        </p:nvGraphicFramePr>
        <p:xfrm>
          <a:off x="3221923" y="1792449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 descr="Сандогорское СП_ПП-01">
            <a:extLst>
              <a:ext uri="{FF2B5EF4-FFF2-40B4-BE49-F238E27FC236}">
                <a16:creationId xmlns:a16="http://schemas.microsoft.com/office/drawing/2014/main" xmlns="" id="{C2F2BDF8-C429-483E-A2CC-140326C5C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823" y="174212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B87686-212F-49D5-8819-543A07B50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93" y="82900"/>
            <a:ext cx="2886530" cy="20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17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4B5C7C-DDE8-4E21-92EF-B673944D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265" y="3861880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за 2021 год выполнена в объеме 14 424,90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плане 17 860,50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80,76%.</a:t>
            </a:r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6407CC93-486E-4E2E-BF6C-0C72C06D1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279" y="220183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9CE74E-CDD4-4577-8CFF-4CB2935B6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110" y="843321"/>
            <a:ext cx="5059863" cy="27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67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76E464-BCF6-4D83-B21C-3C44BF37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509" y="19068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год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C5FE7E75-7883-4095-9439-8C09C2C0B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024437"/>
              </p:ext>
            </p:extLst>
          </p:nvPr>
        </p:nvGraphicFramePr>
        <p:xfrm>
          <a:off x="2576051" y="1769805"/>
          <a:ext cx="8343021" cy="4719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Сандогорское СП_ПП-01">
            <a:extLst>
              <a:ext uri="{FF2B5EF4-FFF2-40B4-BE49-F238E27FC236}">
                <a16:creationId xmlns:a16="http://schemas.microsoft.com/office/drawing/2014/main" xmlns="" id="{4E5DD222-14B6-41B6-9022-B631154FB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61" y="19068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67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1CCFD4-1B10-40C9-8F14-9E5C07D9B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559" y="3140501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 по благоустройству территории привлечены временные работники из центра занятости населения. Расходы на заработную плату с отчислениями временным работникам в 2021 составили 424,84 рублей.</a:t>
            </a:r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9D337EF0-6154-416E-BB63-FC19928E8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06" y="14152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9C3D7F0-84DC-4F84-99DF-A094C71B3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917" y="89327"/>
            <a:ext cx="4367083" cy="30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0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417E39D0-B9B9-439A-BE20-EC6FF696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410" y="17102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сельских территорий в 2021 году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00A287-6CDC-4F05-9307-94C28A8AA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626" y="900251"/>
            <a:ext cx="9130607" cy="393352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реализованы мероприятия по государственной программе «Комплексное развитие сельских территорий» обустройство контейнерных площадок для твердых бытовых отходов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с.Сандогора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данное мероприятие потрачено 1 214 568,00 рублей, в том числе: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Федерального бюджета – 473 107,40 рублей;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– 63 492,60 рублей;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бюджета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– 597 577,00 рублей;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внебюджетных источников – 80 391,00 рублей. </a:t>
            </a:r>
          </a:p>
        </p:txBody>
      </p:sp>
      <p:pic>
        <p:nvPicPr>
          <p:cNvPr id="6" name="Рисунок 5" descr="Сандогорское СП_ПП-01">
            <a:extLst>
              <a:ext uri="{FF2B5EF4-FFF2-40B4-BE49-F238E27FC236}">
                <a16:creationId xmlns:a16="http://schemas.microsoft.com/office/drawing/2014/main" xmlns="" id="{A9DDCC09-F812-407A-8FDF-40777A3E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763" y="219039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E20FCF5-7D44-499B-A88B-E9F093B76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70" y="3886446"/>
            <a:ext cx="5210106" cy="25334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F96B2F-3236-4B9E-B2AE-A5F28BE53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043" y="3886446"/>
            <a:ext cx="5210107" cy="253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0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16E8A6-D095-4120-8C6F-FDEFA7FD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641" y="230343"/>
            <a:ext cx="6353285" cy="939342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F7665B-5CD8-4804-9A49-5B4BF71C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03" y="1067845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F57F046D-251F-4629-8061-EBAECB03F2CB}"/>
              </a:ext>
            </a:extLst>
          </p:cNvPr>
          <p:cNvSpPr txBox="1">
            <a:spLocks/>
          </p:cNvSpPr>
          <p:nvPr/>
        </p:nvSpPr>
        <p:spPr>
          <a:xfrm>
            <a:off x="2467074" y="963185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dirty="0"/>
              <a:t>	</a:t>
            </a:r>
          </a:p>
        </p:txBody>
      </p:sp>
      <p:pic>
        <p:nvPicPr>
          <p:cNvPr id="5" name="Рисунок 4" descr="Сандогорское СП_ПП-01">
            <a:extLst>
              <a:ext uri="{FF2B5EF4-FFF2-40B4-BE49-F238E27FC236}">
                <a16:creationId xmlns:a16="http://schemas.microsoft.com/office/drawing/2014/main" xmlns="" id="{A88D0C20-64CF-4224-87D6-F8D884AF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05" y="171022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A446AD-DDD1-4B95-91B9-842A6099A9C0}"/>
              </a:ext>
            </a:extLst>
          </p:cNvPr>
          <p:cNvSpPr txBox="1"/>
          <p:nvPr/>
        </p:nvSpPr>
        <p:spPr>
          <a:xfrm>
            <a:off x="4486867" y="2282296"/>
            <a:ext cx="77992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Территория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находится в зоне риска пожаров, поэтому бюджет несет большие затраты на данные мероприятия.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2021 году на пожарную безопасность затрачено 499 578,63 рублей.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 2021 год было ликвидировано 6 пожаров.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7FAC9DA-CB57-4E74-8716-541B0DB4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19" y="497596"/>
            <a:ext cx="3499745" cy="23331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60B6C68-1E11-46F5-9374-3C41AD10C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924" y="3600609"/>
            <a:ext cx="4270887" cy="282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9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ACBABE-A70C-482B-A7E9-E3469429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998" y="42195"/>
            <a:ext cx="8907669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кинемотография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6AB96F-D34D-46C6-8112-AF2624D98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90" y="702595"/>
            <a:ext cx="9488129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Сандогорскому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поселению, благодаря нацпроекту «Культура», удалось провести ремонтные работы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 доме культуры.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этом году за счет средств местного бюджета отремонтировали полностью кровлю, заменены окна, отремонтирован туалет. На все это было затрачено 735 293,94 рублей.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Полностью заменена электропроводка за счет нацпроекта «Культура», на данное мероприятие затрачено 551 806,25 рублей, в том числе:</a:t>
            </a:r>
          </a:p>
          <a:p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Фереральный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– 449 800,00 рублей;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– 23 800,00 рублей;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– 78 210,00 рублей.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Сандогорское СП_ПП-01">
            <a:extLst>
              <a:ext uri="{FF2B5EF4-FFF2-40B4-BE49-F238E27FC236}">
                <a16:creationId xmlns:a16="http://schemas.microsoft.com/office/drawing/2014/main" xmlns="" id="{068F7E1E-61A3-4535-8E20-7945EE0C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504" y="254561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F4B5378-972A-407B-80EE-65A22418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51" y="3871044"/>
            <a:ext cx="2963852" cy="2944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C3A53B1-2C0A-487D-B45D-A381DABD7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290" y="3871044"/>
            <a:ext cx="2963851" cy="29185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947D5F6-0489-4724-8372-92B3D28D4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10" y="3874217"/>
            <a:ext cx="2934237" cy="29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4CD1CD-8B77-484A-89DA-7EA4012B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479" y="8849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хозяйство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5D650D-52E1-4ACC-BC9E-91405914B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184" y="870821"/>
            <a:ext cx="9380085" cy="4232121"/>
          </a:xfrm>
        </p:spPr>
        <p:txBody>
          <a:bodyPr/>
          <a:lstStyle/>
          <a:p>
            <a:pPr marL="0" indent="0" algn="just">
              <a:spcBef>
                <a:spcPts val="950"/>
              </a:spcBef>
              <a:spcAft>
                <a:spcPts val="950"/>
              </a:spcAft>
              <a:buNone/>
            </a:pPr>
            <a:r>
              <a:rPr lang="ru-RU" dirty="0"/>
              <a:t>	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и качество питьевой воды определяют здоровье и качество жизни населения. Обеспечение населения чистой водой оказывает непосредственное влияние на снижение смертности и увеличение продолжительности жизни.</a:t>
            </a:r>
          </a:p>
          <a:p>
            <a:pPr marL="0" indent="0" algn="just">
              <a:spcBef>
                <a:spcPts val="950"/>
              </a:spcBef>
              <a:spcAft>
                <a:spcPts val="95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2021 году администрацией сельского поселения установлена станция водоочистки в с. Фоминское. Затрачено на данное мероприятие 104 130,00 рублей.</a:t>
            </a:r>
          </a:p>
          <a:p>
            <a:pPr marL="0" indent="0" algn="just">
              <a:spcBef>
                <a:spcPts val="950"/>
              </a:spcBef>
              <a:spcAft>
                <a:spcPts val="950"/>
              </a:spcAft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Сандогорское СП_ПП-01">
            <a:extLst>
              <a:ext uri="{FF2B5EF4-FFF2-40B4-BE49-F238E27FC236}">
                <a16:creationId xmlns:a16="http://schemas.microsoft.com/office/drawing/2014/main" xmlns="" id="{44830438-DFF3-40CA-BF66-5A24E082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270" y="78658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D9B4DA-F25B-435D-85A6-B40F2D94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582" y="3123431"/>
            <a:ext cx="4913597" cy="32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65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16E8A6-D095-4120-8C6F-FDEFA7FD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641" y="230343"/>
            <a:ext cx="6353285" cy="939342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F7665B-5CD8-4804-9A49-5B4BF71C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38" y="227721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F57F046D-251F-4629-8061-EBAECB03F2CB}"/>
              </a:ext>
            </a:extLst>
          </p:cNvPr>
          <p:cNvSpPr txBox="1">
            <a:spLocks/>
          </p:cNvSpPr>
          <p:nvPr/>
        </p:nvSpPr>
        <p:spPr>
          <a:xfrm>
            <a:off x="2467074" y="963185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dirty="0"/>
              <a:t>	</a:t>
            </a:r>
          </a:p>
        </p:txBody>
      </p:sp>
      <p:pic>
        <p:nvPicPr>
          <p:cNvPr id="5" name="Рисунок 4" descr="Сандогорское СП_ПП-01">
            <a:extLst>
              <a:ext uri="{FF2B5EF4-FFF2-40B4-BE49-F238E27FC236}">
                <a16:creationId xmlns:a16="http://schemas.microsoft.com/office/drawing/2014/main" xmlns="" id="{A88D0C20-64CF-4224-87D6-F8D884AF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05" y="171022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BF36085-5DEE-49B0-B942-EDE402AB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639" y="3677265"/>
            <a:ext cx="5250003" cy="29503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B943C6-2F60-4EA8-A98C-250FBBD5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077" y="3677265"/>
            <a:ext cx="3933856" cy="2950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A446AD-DDD1-4B95-91B9-842A6099A9C0}"/>
              </a:ext>
            </a:extLst>
          </p:cNvPr>
          <p:cNvSpPr txBox="1"/>
          <p:nvPr/>
        </p:nvSpPr>
        <p:spPr>
          <a:xfrm>
            <a:off x="1967567" y="1261550"/>
            <a:ext cx="9683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Дорога Кострома-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отремонтирована по национальному проекту «Безопасные  качественные дороги». Для работы применялся асфальт марки ЩМА-20. Технология была разработана в Германии. Из-за выбоин прежняя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трасса была опасной для жизни.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участок протяженностью в 17 километров было выделено более 112 миллионов рублей.</a:t>
            </a:r>
          </a:p>
        </p:txBody>
      </p:sp>
    </p:spTree>
    <p:extLst>
      <p:ext uri="{BB962C8B-B14F-4D97-AF65-F5344CB8AC3E}">
        <p14:creationId xmlns:p14="http://schemas.microsoft.com/office/powerpoint/2010/main" val="43033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0EDFF4-735A-478D-9581-233DC503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06" y="437839"/>
            <a:ext cx="8596668" cy="132080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ТОС «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Мисково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6365C57A-895B-4F99-9191-30F61F5A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360" y="30607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9C84E3-FF3A-439F-824F-CB5ACBAB0346}"/>
              </a:ext>
            </a:extLst>
          </p:cNvPr>
          <p:cNvSpPr txBox="1"/>
          <p:nvPr/>
        </p:nvSpPr>
        <p:spPr>
          <a:xfrm>
            <a:off x="1708029" y="1171156"/>
            <a:ext cx="91181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Территориальное общественное самоуправление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Мисково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приняло участие в областном конкурсе на лучшую организацию работы территориального общественного самоуправления среди муниципальных образований Костромской области среди органов территориального общественного самоуправления Костромской области и выиграл в номинация «За активную работу ТОС по благоустройству придомовой территории». Выигрыш составил 70 000,00 рублей.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BAB62B2-EAB1-42E2-A84F-BB947B7B0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785" y="3347049"/>
            <a:ext cx="4677941" cy="35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3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16E8A6-D095-4120-8C6F-FDEFA7FD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659" y="82890"/>
            <a:ext cx="6353285" cy="939342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F7665B-5CD8-4804-9A49-5B4BF71C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38" y="227721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F57F046D-251F-4629-8061-EBAECB03F2CB}"/>
              </a:ext>
            </a:extLst>
          </p:cNvPr>
          <p:cNvSpPr txBox="1">
            <a:spLocks/>
          </p:cNvSpPr>
          <p:nvPr/>
        </p:nvSpPr>
        <p:spPr>
          <a:xfrm>
            <a:off x="2467074" y="963185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dirty="0"/>
              <a:t>	</a:t>
            </a:r>
          </a:p>
        </p:txBody>
      </p:sp>
      <p:pic>
        <p:nvPicPr>
          <p:cNvPr id="5" name="Рисунок 4" descr="Сандогорское СП_ПП-01">
            <a:extLst>
              <a:ext uri="{FF2B5EF4-FFF2-40B4-BE49-F238E27FC236}">
                <a16:creationId xmlns:a16="http://schemas.microsoft.com/office/drawing/2014/main" xmlns="" id="{A88D0C20-64CF-4224-87D6-F8D884AF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05" y="171022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4EC45A45-8262-4ECA-AA74-A67773C8C068}"/>
              </a:ext>
            </a:extLst>
          </p:cNvPr>
          <p:cNvGrpSpPr/>
          <p:nvPr/>
        </p:nvGrpSpPr>
        <p:grpSpPr>
          <a:xfrm>
            <a:off x="1761497" y="508887"/>
            <a:ext cx="9918933" cy="4524315"/>
            <a:chOff x="1761497" y="508887"/>
            <a:chExt cx="9918933" cy="45243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EA446AD-DDD1-4B95-91B9-842A6099A9C0}"/>
                </a:ext>
              </a:extLst>
            </p:cNvPr>
            <p:cNvSpPr txBox="1"/>
            <p:nvPr/>
          </p:nvSpPr>
          <p:spPr>
            <a:xfrm>
              <a:off x="1761497" y="508887"/>
              <a:ext cx="991893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С 01.10.2021 года приступил к работе новый, четвёртый созыв, Совета депутатов </a:t>
              </a:r>
              <a:r>
                <a:rPr lang="ru-RU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Сандогорского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сельского поселения.</a:t>
              </a: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i="0" u="none" strike="noStrike" dirty="0" err="1">
                  <a:solidFill>
                    <a:srgbClr val="1D202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Бакалкин</a:t>
              </a:r>
              <a:r>
                <a:rPr lang="ru-RU" b="1" i="0" u="none" strike="noStrike" dirty="0">
                  <a:solidFill>
                    <a:srgbClr val="1D202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Александр Павлович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i="0" u="none" strike="noStrike" dirty="0">
                <a:solidFill>
                  <a:srgbClr val="1D20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i="0" dirty="0" err="1">
                  <a:solidFill>
                    <a:srgbClr val="1D202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Турыгин</a:t>
              </a:r>
              <a:r>
                <a:rPr lang="ru-RU" b="1" i="0" dirty="0">
                  <a:solidFill>
                    <a:srgbClr val="1D202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Андрей Николаевич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i="0" dirty="0">
                <a:solidFill>
                  <a:srgbClr val="1D20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i="0" dirty="0">
                  <a:solidFill>
                    <a:srgbClr val="1D202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Набатова Ольга Николаевна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i="0" dirty="0">
                <a:solidFill>
                  <a:srgbClr val="1D20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i="0" dirty="0">
                  <a:solidFill>
                    <a:srgbClr val="1D202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Сорокина Ольга Павловна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b="1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i="0" dirty="0">
                  <a:solidFill>
                    <a:srgbClr val="1D202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Бычков Александр Геннадьевич </a:t>
              </a:r>
              <a:endParaRPr lang="ru-RU" b="1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 descr="photo">
              <a:extLst>
                <a:ext uri="{FF2B5EF4-FFF2-40B4-BE49-F238E27FC236}">
                  <a16:creationId xmlns:a16="http://schemas.microsoft.com/office/drawing/2014/main" xmlns="" id="{13403139-93F3-4BC3-BA57-2592BB21EB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82" b="22117"/>
            <a:stretch/>
          </p:blipFill>
          <p:spPr bwMode="auto">
            <a:xfrm>
              <a:off x="5627092" y="955612"/>
              <a:ext cx="1096055" cy="985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5E28BA4-A7FE-4764-8CBB-7333D74010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95" b="12401"/>
          <a:stretch/>
        </p:blipFill>
        <p:spPr>
          <a:xfrm>
            <a:off x="6893602" y="1484371"/>
            <a:ext cx="1065875" cy="12524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5FC18AE-4423-4670-8CAE-48A4EAAB65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52" t="21401" r="8265" b="9746"/>
          <a:stretch/>
        </p:blipFill>
        <p:spPr>
          <a:xfrm>
            <a:off x="5679287" y="2351091"/>
            <a:ext cx="1043860" cy="11590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6868526-12C5-4BA0-AE0B-BBA33E75CF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50" t="16005" r="9980" b="16618"/>
          <a:stretch/>
        </p:blipFill>
        <p:spPr>
          <a:xfrm>
            <a:off x="6875506" y="2980555"/>
            <a:ext cx="1083971" cy="1252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F55C9B8-81C2-4389-87BD-1EAAF1EA82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356" r="19402" b="13658"/>
          <a:stretch/>
        </p:blipFill>
        <p:spPr>
          <a:xfrm>
            <a:off x="5527940" y="4021114"/>
            <a:ext cx="1237468" cy="12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69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785A46-3276-48D7-84CB-71AC6F8F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7" y="273283"/>
            <a:ext cx="625167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Технико-</a:t>
            </a:r>
            <a:r>
              <a:rPr lang="ru-RU" sz="27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экономиское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обоснование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496328-5730-4F03-86FC-DCBFD6D6C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059" y="1641013"/>
            <a:ext cx="8596668" cy="38807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/>
              <a:t>	</a:t>
            </a:r>
            <a:endParaRPr lang="ru-RU" dirty="0"/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2021 году был заказан расчет расходов тепла и топлива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п.Мисково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Ямково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Сандогорского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сельского поселения. Где суммарный часовой расход природного газа составит в п.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Мисково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964,2 м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/час, суммарный годовой расход природного газа составит в п.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Мисково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1198,9 тыс. м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1367тут. д.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Ямково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348,9 тыс. м3 иди 398 тут.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EF969680-3947-4781-BC06-3112130F5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171" y="20054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46E7B46B-7041-4C5B-982F-A2EC6D0B29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954E04-0A51-43F7-88B8-653778E11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239" y="3948499"/>
            <a:ext cx="390398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65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785A46-3276-48D7-84CB-71AC6F8F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151" y="198526"/>
            <a:ext cx="625167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подавшие заявление на газ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496328-5730-4F03-86FC-DCBFD6D6C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059" y="1641013"/>
            <a:ext cx="8596668" cy="38807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/>
              <a:t>	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EF969680-3947-4781-BC06-3112130F5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171" y="20054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46E7B46B-7041-4C5B-982F-A2EC6D0B29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91E2326A-2BEF-483D-957E-FEC0AA238E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477905"/>
              </p:ext>
            </p:extLst>
          </p:nvPr>
        </p:nvGraphicFramePr>
        <p:xfrm>
          <a:off x="3411793" y="1930158"/>
          <a:ext cx="7796981" cy="4729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C638634-1811-4C02-BB13-7F365EF95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4" y="80766"/>
            <a:ext cx="2735828" cy="182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45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0EDFF4-735A-478D-9581-233DC503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306" y="437839"/>
            <a:ext cx="8596668" cy="132080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6365C57A-895B-4F99-9191-30F61F5A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360" y="30607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9C84E3-FF3A-439F-824F-CB5ACBAB0346}"/>
              </a:ext>
            </a:extLst>
          </p:cNvPr>
          <p:cNvSpPr txBox="1"/>
          <p:nvPr/>
        </p:nvSpPr>
        <p:spPr>
          <a:xfrm>
            <a:off x="1708029" y="1248790"/>
            <a:ext cx="9118121" cy="370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2225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    Газификация населенных пунктов сельского поселения.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2225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    Выполнение работ по монтажу уличного освещения.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2225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Замена труб водоснабжения в </a:t>
            </a:r>
            <a:r>
              <a:rPr lang="ru-RU" sz="1800" dirty="0" err="1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п.Мисково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2225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Ремонт социальных объектов: Школа, садик, дома культуры.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2225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Капитальный ремонт в 2023 году автомобильной дороги Кострома-</a:t>
            </a:r>
            <a:r>
              <a:rPr lang="ru-RU" sz="1800" dirty="0" err="1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Сандогора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участка дороги протяженностью 8 км. от </a:t>
            </a:r>
            <a:r>
              <a:rPr lang="ru-RU" sz="1800" dirty="0" err="1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с.Фоминское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с.Сандогора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Улучшение качества автомобильных дорог в границах населенных пунктах и вне границ населенных пунктов.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Привлечение новых предприятий</a:t>
            </a:r>
            <a:r>
              <a:rPr lang="ru-RU" dirty="0">
                <a:solidFill>
                  <a:srgbClr val="2225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поддержание существующих.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92E151C-5A9B-4B81-BA56-592E82C6F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565" y="4724996"/>
            <a:ext cx="3040812" cy="20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6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6365C57A-895B-4F99-9191-30F61F5A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360" y="30607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9C84E3-FF3A-439F-824F-CB5ACBAB0346}"/>
              </a:ext>
            </a:extLst>
          </p:cNvPr>
          <p:cNvSpPr txBox="1"/>
          <p:nvPr/>
        </p:nvSpPr>
        <p:spPr>
          <a:xfrm>
            <a:off x="1668700" y="1362557"/>
            <a:ext cx="9118121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Несбалансированность бюджета </a:t>
            </a:r>
            <a:r>
              <a:rPr lang="ru-RU" sz="1800" dirty="0" err="1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сельского поселения</a:t>
            </a:r>
            <a:endParaRPr lang="ru-RU" sz="1800" dirty="0">
              <a:solidFill>
                <a:srgbClr val="22252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541338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C4B98E9E-B552-4DBF-9238-A5295D4CCB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722230"/>
              </p:ext>
            </p:extLst>
          </p:nvPr>
        </p:nvGraphicFramePr>
        <p:xfrm>
          <a:off x="2354084" y="2246950"/>
          <a:ext cx="8150045" cy="420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F71CBD-C257-450A-B690-7A9B9424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772" y="360534"/>
            <a:ext cx="8596668" cy="132080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сельского поселения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00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6365C57A-895B-4F99-9191-30F61F5A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360" y="30607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9C84E3-FF3A-439F-824F-CB5ACBAB0346}"/>
              </a:ext>
            </a:extLst>
          </p:cNvPr>
          <p:cNvSpPr txBox="1"/>
          <p:nvPr/>
        </p:nvSpPr>
        <p:spPr>
          <a:xfrm>
            <a:off x="1708029" y="1328473"/>
            <a:ext cx="9118121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Высокая недоимка от физических и юридических лиц по налогам на имущество, земельным налогам. </a:t>
            </a:r>
          </a:p>
          <a:p>
            <a:pPr lvl="0" algn="ctr">
              <a:lnSpc>
                <a:spcPct val="115000"/>
              </a:lnSpc>
            </a:pPr>
            <a:endParaRPr lang="ru-RU" b="1" dirty="0">
              <a:solidFill>
                <a:srgbClr val="22252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endParaRPr lang="ru-RU" b="1" dirty="0">
              <a:solidFill>
                <a:srgbClr val="22252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800" b="1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состоянию на 01.01.2022 общая сумма недоимки составляет     3 468 964,71 рублей.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541338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8A8227-6B5C-4676-9265-832FD9D6D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102" y="3795252"/>
            <a:ext cx="3270816" cy="272382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8E6290D-CD36-4E54-9821-27004B95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772" y="360534"/>
            <a:ext cx="8596668" cy="132080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сельского поселения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99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6365C57A-895B-4F99-9191-30F61F5A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360" y="30607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9C84E3-FF3A-439F-824F-CB5ACBAB0346}"/>
              </a:ext>
            </a:extLst>
          </p:cNvPr>
          <p:cNvSpPr txBox="1"/>
          <p:nvPr/>
        </p:nvSpPr>
        <p:spPr>
          <a:xfrm>
            <a:off x="1708029" y="1171156"/>
            <a:ext cx="9118121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Недостаточность новых предприятий.</a:t>
            </a:r>
            <a:endParaRPr lang="ru-RU" sz="1800" dirty="0">
              <a:solidFill>
                <a:srgbClr val="22252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541338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2C9D26-A0FF-498C-9B6F-93F2D2E76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081" y="2241755"/>
            <a:ext cx="5787068" cy="385992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50C8F48-790B-4FCE-8769-8A347AF1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772" y="360534"/>
            <a:ext cx="8596668" cy="132080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сельского поселения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16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6365C57A-895B-4F99-9191-30F61F5A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360" y="30607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9C84E3-FF3A-439F-824F-CB5ACBAB0346}"/>
              </a:ext>
            </a:extLst>
          </p:cNvPr>
          <p:cNvSpPr txBox="1"/>
          <p:nvPr/>
        </p:nvSpPr>
        <p:spPr>
          <a:xfrm>
            <a:off x="1708029" y="1171156"/>
            <a:ext cx="9118121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Отложение вопроса  оформления бесхозных объектов</a:t>
            </a:r>
          </a:p>
          <a:p>
            <a:pPr lvl="0" indent="541338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FD2DDF-1F1C-40F1-B131-4DC98B0EC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651" y="1907456"/>
            <a:ext cx="6312310" cy="473423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667CE11-B862-4423-B308-DA03E1728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772" y="360534"/>
            <a:ext cx="8596668" cy="132080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сельского поселения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40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6365C57A-895B-4F99-9191-30F61F5A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360" y="30607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9C84E3-FF3A-439F-824F-CB5ACBAB0346}"/>
              </a:ext>
            </a:extLst>
          </p:cNvPr>
          <p:cNvSpPr txBox="1"/>
          <p:nvPr/>
        </p:nvSpPr>
        <p:spPr>
          <a:xfrm>
            <a:off x="1737525" y="1456291"/>
            <a:ext cx="9118121" cy="1285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>
                <a:solidFill>
                  <a:srgbClr val="2225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Вынужденный </a:t>
            </a: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отказ от участия в программе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2225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«Комплексное развитие сельских территорий» на 2022 год</a:t>
            </a:r>
          </a:p>
          <a:p>
            <a:pPr lvl="0" indent="541338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840066-A21B-4A23-B62D-480A3E215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76" t="2040" r="968" b="1333"/>
          <a:stretch/>
        </p:blipFill>
        <p:spPr>
          <a:xfrm>
            <a:off x="5014452" y="3108166"/>
            <a:ext cx="2733368" cy="201561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823536E-9C24-460B-AA32-586DCEDF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772" y="360534"/>
            <a:ext cx="8596668" cy="132080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сельского поселения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80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0EDFF4-735A-478D-9581-233DC503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065" y="237259"/>
            <a:ext cx="8596668" cy="1320800"/>
          </a:xfrm>
        </p:spPr>
        <p:txBody>
          <a:bodyPr/>
          <a:lstStyle/>
          <a:p>
            <a:pPr algn="ctr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6365C57A-895B-4F99-9191-30F61F5A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591" y="205627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2D4B86-0C89-4A17-8BC4-D3E90A9FF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571" y="1289621"/>
            <a:ext cx="5121655" cy="50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4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16E8A6-D095-4120-8C6F-FDEFA7FD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659" y="82890"/>
            <a:ext cx="6353285" cy="939342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F7665B-5CD8-4804-9A49-5B4BF71C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38" y="227721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F57F046D-251F-4629-8061-EBAECB03F2CB}"/>
              </a:ext>
            </a:extLst>
          </p:cNvPr>
          <p:cNvSpPr txBox="1">
            <a:spLocks/>
          </p:cNvSpPr>
          <p:nvPr/>
        </p:nvSpPr>
        <p:spPr>
          <a:xfrm>
            <a:off x="2467074" y="963185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dirty="0"/>
              <a:t>	</a:t>
            </a:r>
          </a:p>
        </p:txBody>
      </p:sp>
      <p:pic>
        <p:nvPicPr>
          <p:cNvPr id="5" name="Рисунок 4" descr="Сандогорское СП_ПП-01">
            <a:extLst>
              <a:ext uri="{FF2B5EF4-FFF2-40B4-BE49-F238E27FC236}">
                <a16:creationId xmlns:a16="http://schemas.microsoft.com/office/drawing/2014/main" xmlns="" id="{A88D0C20-64CF-4224-87D6-F8D884AF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05" y="171022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A446AD-DDD1-4B95-91B9-842A6099A9C0}"/>
              </a:ext>
            </a:extLst>
          </p:cNvPr>
          <p:cNvSpPr txBox="1"/>
          <p:nvPr/>
        </p:nvSpPr>
        <p:spPr>
          <a:xfrm>
            <a:off x="1805941" y="1022232"/>
            <a:ext cx="99189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1D20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Бокова Валентина Михайловна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1" dirty="0">
              <a:solidFill>
                <a:srgbClr val="1D20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b="1" dirty="0">
              <a:solidFill>
                <a:srgbClr val="1D20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1D20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 Дмитрий Павлович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1D20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i="0" dirty="0">
              <a:solidFill>
                <a:srgbClr val="1D202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1D20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Ушанов Андрей Владимирович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1" dirty="0">
              <a:solidFill>
                <a:srgbClr val="1D20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b="1" i="0" dirty="0">
              <a:solidFill>
                <a:srgbClr val="1D202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1D20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Шершунов Алексей Владимирович   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1" dirty="0">
              <a:solidFill>
                <a:srgbClr val="1D20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b="1" i="0" dirty="0">
              <a:solidFill>
                <a:srgbClr val="1D202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i="0" dirty="0" err="1">
                <a:solidFill>
                  <a:srgbClr val="1D20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Лобач</a:t>
            </a:r>
            <a:r>
              <a:rPr lang="ru-RU" b="1" i="0" dirty="0">
                <a:solidFill>
                  <a:srgbClr val="1D20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Павел Анатольевич     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D60FDE-6800-4BD7-97DC-4B8067754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628" y="650854"/>
            <a:ext cx="1158266" cy="10798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F0430E-4AB5-4045-A5C0-7B94757E3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300" y="1291761"/>
            <a:ext cx="1012895" cy="12025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565D1F0-AAD0-441B-86C3-F6C4C6312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166" y="2027740"/>
            <a:ext cx="1012896" cy="12552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981479B-1B48-468F-9E06-CDCAA05442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43" t="16034" b="8880"/>
          <a:stretch/>
        </p:blipFill>
        <p:spPr>
          <a:xfrm>
            <a:off x="7225259" y="2801392"/>
            <a:ext cx="1179342" cy="12552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39A987-8206-40DB-8A7F-84EB17BDA6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52" t="7234" r="21471"/>
          <a:stretch/>
        </p:blipFill>
        <p:spPr>
          <a:xfrm>
            <a:off x="5568637" y="3864079"/>
            <a:ext cx="1518686" cy="15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8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16E8A6-D095-4120-8C6F-FDEFA7FD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659" y="82890"/>
            <a:ext cx="6353285" cy="939342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F7665B-5CD8-4804-9A49-5B4BF71C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38" y="2277213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F57F046D-251F-4629-8061-EBAECB03F2CB}"/>
              </a:ext>
            </a:extLst>
          </p:cNvPr>
          <p:cNvSpPr txBox="1">
            <a:spLocks/>
          </p:cNvSpPr>
          <p:nvPr/>
        </p:nvSpPr>
        <p:spPr>
          <a:xfrm>
            <a:off x="2467074" y="963185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dirty="0"/>
              <a:t>	</a:t>
            </a:r>
          </a:p>
        </p:txBody>
      </p:sp>
      <p:pic>
        <p:nvPicPr>
          <p:cNvPr id="5" name="Рисунок 4" descr="Сандогорское СП_ПП-01">
            <a:extLst>
              <a:ext uri="{FF2B5EF4-FFF2-40B4-BE49-F238E27FC236}">
                <a16:creationId xmlns:a16="http://schemas.microsoft.com/office/drawing/2014/main" xmlns="" id="{A88D0C20-64CF-4224-87D6-F8D884AF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05" y="171022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EB539A45-4778-4772-AE10-173C6F9885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8322757"/>
              </p:ext>
            </p:extLst>
          </p:nvPr>
        </p:nvGraphicFramePr>
        <p:xfrm>
          <a:off x="2117874" y="102223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507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1B57F2-E675-48C9-8E16-9CC2D9C55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229" y="624110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Информация о движении населения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Сандогорского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сельского поселения за 2020-2021гг. </a:t>
            </a:r>
            <a:endParaRPr lang="ru-RU" sz="2800" dirty="0"/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B24F0C4A-3A59-4D1A-B167-CD70207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06" y="121860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7EB05E72-5467-4C7D-B7EF-D3CB20004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597755"/>
              </p:ext>
            </p:extLst>
          </p:nvPr>
        </p:nvGraphicFramePr>
        <p:xfrm>
          <a:off x="3962402" y="1641990"/>
          <a:ext cx="6892411" cy="48363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{72833802-FEF1-4C79-8D5D-14CF1EAF98D9}</a:tableStyleId>
              </a:tblPr>
              <a:tblGrid>
                <a:gridCol w="2703870">
                  <a:extLst>
                    <a:ext uri="{9D8B030D-6E8A-4147-A177-3AD203B41FA5}">
                      <a16:colId xmlns:a16="http://schemas.microsoft.com/office/drawing/2014/main" xmlns="" val="3061587717"/>
                    </a:ext>
                  </a:extLst>
                </a:gridCol>
                <a:gridCol w="1366684">
                  <a:extLst>
                    <a:ext uri="{9D8B030D-6E8A-4147-A177-3AD203B41FA5}">
                      <a16:colId xmlns:a16="http://schemas.microsoft.com/office/drawing/2014/main" xmlns="" val="2526252415"/>
                    </a:ext>
                  </a:extLst>
                </a:gridCol>
                <a:gridCol w="1366684">
                  <a:extLst>
                    <a:ext uri="{9D8B030D-6E8A-4147-A177-3AD203B41FA5}">
                      <a16:colId xmlns:a16="http://schemas.microsoft.com/office/drawing/2014/main" xmlns="" val="1005576965"/>
                    </a:ext>
                  </a:extLst>
                </a:gridCol>
                <a:gridCol w="1455173">
                  <a:extLst>
                    <a:ext uri="{9D8B030D-6E8A-4147-A177-3AD203B41FA5}">
                      <a16:colId xmlns:a16="http://schemas.microsoft.com/office/drawing/2014/main" xmlns="" val="2889578481"/>
                    </a:ext>
                  </a:extLst>
                </a:gridCol>
              </a:tblGrid>
              <a:tr h="1766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1803683159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всего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-45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138529147"/>
                  </a:ext>
                </a:extLst>
              </a:tr>
              <a:tr h="17667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Родилось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3344216399"/>
                  </a:ext>
                </a:extLst>
              </a:tr>
              <a:tr h="17667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Умерло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+13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149973170"/>
                  </a:ext>
                </a:extLst>
              </a:tr>
              <a:tr h="17667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Прибыло, из них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2310297595"/>
                  </a:ext>
                </a:extLst>
              </a:tr>
              <a:tr h="17667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2127808067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до 35 лет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90789771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от 36 до 55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3824562786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от 56 до 75 лет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2900005283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старше 75 лет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1829190852"/>
                  </a:ext>
                </a:extLst>
              </a:tr>
              <a:tr h="17667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Убыло: из них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2711832290"/>
                  </a:ext>
                </a:extLst>
              </a:tr>
              <a:tr h="17667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4215685741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до 35 лет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2816342966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от 36 до 55 лет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+12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264924659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от 56 до 75 лет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2314781108"/>
                  </a:ext>
                </a:extLst>
              </a:tr>
              <a:tr h="34771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старше 75 лет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648334404"/>
                  </a:ext>
                </a:extLst>
              </a:tr>
              <a:tr h="17667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выравнивание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+13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47" marR="52047" marT="0" marB="0"/>
                </a:tc>
                <a:extLst>
                  <a:ext uri="{0D108BD9-81ED-4DB2-BD59-A6C34878D82A}">
                    <a16:rowId xmlns:a16="http://schemas.microsoft.com/office/drawing/2014/main" xmlns="" val="1935480534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10009D-109F-47EA-A860-BD69865F3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187" y="4591903"/>
            <a:ext cx="2462980" cy="16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785A46-3276-48D7-84CB-71AC6F8F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86" y="110576"/>
            <a:ext cx="6986019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граждан по муниципальным услугам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D365960B-D97D-4D4C-B415-74C2B36C6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994830"/>
              </p:ext>
            </p:extLst>
          </p:nvPr>
        </p:nvGraphicFramePr>
        <p:xfrm>
          <a:off x="2514140" y="2609158"/>
          <a:ext cx="8596312" cy="38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EF969680-3947-4781-BC06-3112130F5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171" y="20054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46E7B46B-7041-4C5B-982F-A2EC6D0B29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9D33A4-C7D1-4071-80DB-875D206B73E6}"/>
              </a:ext>
            </a:extLst>
          </p:cNvPr>
          <p:cNvSpPr txBox="1"/>
          <p:nvPr/>
        </p:nvSpPr>
        <p:spPr>
          <a:xfrm>
            <a:off x="2113935" y="1453187"/>
            <a:ext cx="8996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было зарегистрировано 353 обращения граждан по муниципальным услугам, что на 70 обращений больше, чем в 2020 году. </a:t>
            </a:r>
          </a:p>
        </p:txBody>
      </p:sp>
    </p:spTree>
    <p:extLst>
      <p:ext uri="{BB962C8B-B14F-4D97-AF65-F5344CB8AC3E}">
        <p14:creationId xmlns:p14="http://schemas.microsoft.com/office/powerpoint/2010/main" val="246483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045195-33E6-4F76-A4D3-3DD3A4312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974" y="501068"/>
            <a:ext cx="9279473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созывом принято 48 решений на 10 Советах депутатов;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созывом принято 36 решений на 5 Советах депутатов.</a:t>
            </a: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4C24C921-82A0-4BB5-A07C-6A72CE703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776" y="210351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5A9566-2AFA-4B60-84EC-233FD86C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147" y="2482988"/>
            <a:ext cx="5237833" cy="39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9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045195-33E6-4F76-A4D3-3DD3A4312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974" y="501068"/>
            <a:ext cx="9279473" cy="46143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Информационное обеспечение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Администрация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Костромского муниципального района Костромской области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http://sandogora.ru/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Муниципальное казённое учреждение культуры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Сандогорский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дом культуры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Cандогорского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http://sdk-sandogorsky.ru/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учреждение </a:t>
            </a:r>
            <a:r>
              <a:rPr 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Мисковский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культуры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Cандогорского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http://dk-miskovo.ru/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4C24C921-82A0-4BB5-A07C-6A72CE703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776" y="210351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AB4B111-1047-440F-B7D5-A337DCDD8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421" y="4727276"/>
            <a:ext cx="2690767" cy="20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05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785A46-3276-48D7-84CB-71AC6F8F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618" y="537646"/>
            <a:ext cx="625167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496328-5730-4F03-86FC-DCBFD6D6C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591" y="2195456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руководствовалась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запланированных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Сандогорского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17 303,94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14 314,84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5 913,81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3 166,18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11 390,14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11 148,67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Сумма добровольных пожертвований юридических лиц, направленная на решение других вопросов местного значения составила    170,00 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Сандогорское СП_ПП-01">
            <a:extLst>
              <a:ext uri="{FF2B5EF4-FFF2-40B4-BE49-F238E27FC236}">
                <a16:creationId xmlns:a16="http://schemas.microsoft.com/office/drawing/2014/main" xmlns="" id="{EF969680-3947-4781-BC06-3112130F5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171" y="200546"/>
            <a:ext cx="633412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46E7B46B-7041-4C5B-982F-A2EC6D0B29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3300E33-1798-41AD-B477-56B36891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29" y="245886"/>
            <a:ext cx="2910711" cy="19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0601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2077</TotalTime>
  <Words>278</Words>
  <Application>Microsoft Office PowerPoint</Application>
  <PresentationFormat>Произвольный</PresentationFormat>
  <Paragraphs>205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Легкий дым</vt:lpstr>
      <vt:lpstr>Отчет о деятельности администрации  Сандогорского сельского поселения за 2021 год</vt:lpstr>
      <vt:lpstr>Выборы</vt:lpstr>
      <vt:lpstr>Выборы</vt:lpstr>
      <vt:lpstr>Выборы</vt:lpstr>
      <vt:lpstr>Информация о движении населения Сандогорского сельского поселения за 2020-2021гг. </vt:lpstr>
      <vt:lpstr>Обращения граждан по муниципальным услугам</vt:lpstr>
      <vt:lpstr>Презентация PowerPoint</vt:lpstr>
      <vt:lpstr>Презентация PowerPoint</vt:lpstr>
      <vt:lpstr>Формирование, утверждение и исполнение бюджета Сандогорского сельского поселения</vt:lpstr>
      <vt:lpstr>Динамика доходов бюджета  Сандогорского сельского поселения  за период с 2019 по 2021 годы (тыс.рублей)</vt:lpstr>
      <vt:lpstr>Презентация PowerPoint</vt:lpstr>
      <vt:lpstr>Структура расходов бюджета  Сандогорского сельского поселения  за 2021 год</vt:lpstr>
      <vt:lpstr>Презентация PowerPoint</vt:lpstr>
      <vt:lpstr>Комплексное развитие сельских территорий в 2021 году</vt:lpstr>
      <vt:lpstr>Пожарная безопасность</vt:lpstr>
      <vt:lpstr>Культура и кинемотография </vt:lpstr>
      <vt:lpstr>Коммунальное хозяйство</vt:lpstr>
      <vt:lpstr>Дорожная деятельность</vt:lpstr>
      <vt:lpstr>ТОС «Мисково»</vt:lpstr>
      <vt:lpstr>Газификация   Технико-экономиское обоснование</vt:lpstr>
      <vt:lpstr>Газификация  Жители подавшие заявление на газ  </vt:lpstr>
      <vt:lpstr>Цели</vt:lpstr>
      <vt:lpstr>Проблемы сельского поселения</vt:lpstr>
      <vt:lpstr>Проблемы сельского поселения</vt:lpstr>
      <vt:lpstr>Проблемы сельского поселения</vt:lpstr>
      <vt:lpstr>Проблемы сельского поселения</vt:lpstr>
      <vt:lpstr>Проблемы сельского поселения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деятельности администрации  Сандогорского сельского поселения за 2020 год</dc:title>
  <dc:creator>Admin</dc:creator>
  <cp:lastModifiedBy>SandogoraSpec</cp:lastModifiedBy>
  <cp:revision>116</cp:revision>
  <cp:lastPrinted>2022-03-18T08:38:56Z</cp:lastPrinted>
  <dcterms:created xsi:type="dcterms:W3CDTF">2021-02-16T10:08:48Z</dcterms:created>
  <dcterms:modified xsi:type="dcterms:W3CDTF">2022-03-18T08:40:38Z</dcterms:modified>
</cp:coreProperties>
</file>