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79" d="100"/>
          <a:sy n="79" d="100"/>
        </p:scale>
        <p:origin x="-44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AAC2E-5B28-41A9-86A0-2FAC2B0424B3}" type="doc">
      <dgm:prSet loTypeId="urn:microsoft.com/office/officeart/2005/8/layout/hierarchy1#1" loCatId="hierarchy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en-US"/>
        </a:p>
      </dgm:t>
    </dgm:pt>
    <dgm:pt modelId="{7C3C0EC0-3975-4D9D-AAEB-54FB95B364B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latin typeface="Times New Roman" panose="02020603050405020304" charset="0"/>
              <a:cs typeface="Times New Roman" panose="02020603050405020304" charset="0"/>
            </a:rPr>
            <a:t>В 2022 году проведено 18 заседаний Совета депутатов </a:t>
          </a:r>
          <a:endParaRPr>
            <a:latin typeface="Times New Roman" panose="02020603050405020304" charset="0"/>
            <a:cs typeface="Times New Roman" panose="02020603050405020304" charset="0"/>
          </a:endParaRPr>
        </a:p>
      </dgm:t>
    </dgm:pt>
    <dgm:pt modelId="{65110725-64E9-4B87-903C-B09E396DCA85}" type="parTrans" cxnId="{2D213689-1BCC-4C46-826E-F179206D97F3}">
      <dgm:prSet/>
      <dgm:spPr/>
      <dgm:t>
        <a:bodyPr/>
        <a:lstStyle/>
        <a:p>
          <a:endParaRPr lang="en-US"/>
        </a:p>
      </dgm:t>
    </dgm:pt>
    <dgm:pt modelId="{AF8936A8-FF47-4758-9C9A-964322C5CEF4}" type="sibTrans" cxnId="{2D213689-1BCC-4C46-826E-F179206D97F3}">
      <dgm:prSet/>
      <dgm:spPr/>
      <dgm:t>
        <a:bodyPr/>
        <a:lstStyle/>
        <a:p>
          <a:endParaRPr lang="en-US"/>
        </a:p>
      </dgm:t>
    </dgm:pt>
    <dgm:pt modelId="{1F16DDE9-193A-41BC-B3B9-90D2C6AB62D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latin typeface="Times New Roman" panose="02020603050405020304" charset="0"/>
              <a:cs typeface="Times New Roman" panose="02020603050405020304" charset="0"/>
            </a:rPr>
            <a:t>принято 69 решений</a:t>
          </a:r>
        </a:p>
      </dgm:t>
    </dgm:pt>
    <dgm:pt modelId="{9FA5587E-53D3-48EB-B2DB-96A4B2AB9E41}" type="parTrans" cxnId="{DEE3855E-A4E2-4360-9250-29A8722218C9}">
      <dgm:prSet/>
      <dgm:spPr/>
      <dgm:t>
        <a:bodyPr/>
        <a:lstStyle/>
        <a:p>
          <a:endParaRPr lang="en-US"/>
        </a:p>
      </dgm:t>
    </dgm:pt>
    <dgm:pt modelId="{DF425AFC-792B-4EA1-AD36-2F8DD5AAFBBA}" type="sibTrans" cxnId="{DEE3855E-A4E2-4360-9250-29A8722218C9}">
      <dgm:prSet/>
      <dgm:spPr/>
      <dgm:t>
        <a:bodyPr/>
        <a:lstStyle/>
        <a:p>
          <a:endParaRPr lang="en-US"/>
        </a:p>
      </dgm:t>
    </dgm:pt>
    <dgm:pt modelId="{31E65BB0-1B8E-4E1E-81D2-7E31713CA9FD}" type="pres">
      <dgm:prSet presAssocID="{E4CAAC2E-5B28-41A9-86A0-2FAC2B0424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A84502-A867-41A8-989B-979CEAF46FF3}" type="pres">
      <dgm:prSet presAssocID="{7C3C0EC0-3975-4D9D-AAEB-54FB95B364B0}" presName="hierRoot1" presStyleCnt="0"/>
      <dgm:spPr/>
    </dgm:pt>
    <dgm:pt modelId="{51916FF6-6581-4C43-8F33-D73AD2BF34A6}" type="pres">
      <dgm:prSet presAssocID="{7C3C0EC0-3975-4D9D-AAEB-54FB95B364B0}" presName="composite" presStyleCnt="0"/>
      <dgm:spPr/>
    </dgm:pt>
    <dgm:pt modelId="{F472BD42-7AD8-40FC-9DB6-9DAA4E7F9199}" type="pres">
      <dgm:prSet presAssocID="{7C3C0EC0-3975-4D9D-AAEB-54FB95B364B0}" presName="background" presStyleLbl="node0" presStyleIdx="0" presStyleCnt="2"/>
      <dgm:spPr/>
    </dgm:pt>
    <dgm:pt modelId="{FE051A76-75AD-4BAC-95E2-6AA43618C00E}" type="pres">
      <dgm:prSet presAssocID="{7C3C0EC0-3975-4D9D-AAEB-54FB95B364B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E37B5-392C-4174-BD5A-21FADADB95F5}" type="pres">
      <dgm:prSet presAssocID="{7C3C0EC0-3975-4D9D-AAEB-54FB95B364B0}" presName="hierChild2" presStyleCnt="0"/>
      <dgm:spPr/>
    </dgm:pt>
    <dgm:pt modelId="{BD0E4463-68B0-4A6F-98C0-619157B15B8E}" type="pres">
      <dgm:prSet presAssocID="{1F16DDE9-193A-41BC-B3B9-90D2C6AB62DB}" presName="hierRoot1" presStyleCnt="0"/>
      <dgm:spPr/>
    </dgm:pt>
    <dgm:pt modelId="{E7CC22A6-0588-401F-98F0-C2DBAB8C3F1E}" type="pres">
      <dgm:prSet presAssocID="{1F16DDE9-193A-41BC-B3B9-90D2C6AB62DB}" presName="composite" presStyleCnt="0"/>
      <dgm:spPr/>
    </dgm:pt>
    <dgm:pt modelId="{53C1E4C4-6671-4198-892B-B05D3AE0701C}" type="pres">
      <dgm:prSet presAssocID="{1F16DDE9-193A-41BC-B3B9-90D2C6AB62DB}" presName="background" presStyleLbl="node0" presStyleIdx="1" presStyleCnt="2"/>
      <dgm:spPr/>
    </dgm:pt>
    <dgm:pt modelId="{DDC5F841-7BEA-4243-81DD-C5ED5AF0316F}" type="pres">
      <dgm:prSet presAssocID="{1F16DDE9-193A-41BC-B3B9-90D2C6AB62DB}" presName="text" presStyleLbl="fgAcc0" presStyleIdx="1" presStyleCnt="2" custLinFactNeighborX="-487" custLinFactNeighborY="-1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24D8B-2A2A-475D-87B3-30248E3822E6}" type="pres">
      <dgm:prSet presAssocID="{1F16DDE9-193A-41BC-B3B9-90D2C6AB62DB}" presName="hierChild2" presStyleCnt="0"/>
      <dgm:spPr/>
    </dgm:pt>
  </dgm:ptLst>
  <dgm:cxnLst>
    <dgm:cxn modelId="{DEE3855E-A4E2-4360-9250-29A8722218C9}" srcId="{E4CAAC2E-5B28-41A9-86A0-2FAC2B0424B3}" destId="{1F16DDE9-193A-41BC-B3B9-90D2C6AB62DB}" srcOrd="1" destOrd="0" parTransId="{9FA5587E-53D3-48EB-B2DB-96A4B2AB9E41}" sibTransId="{DF425AFC-792B-4EA1-AD36-2F8DD5AAFBBA}"/>
    <dgm:cxn modelId="{95BE483C-E943-4F52-956F-32583C23E7D9}" type="presOf" srcId="{7C3C0EC0-3975-4D9D-AAEB-54FB95B364B0}" destId="{FE051A76-75AD-4BAC-95E2-6AA43618C00E}" srcOrd="0" destOrd="0" presId="urn:microsoft.com/office/officeart/2005/8/layout/hierarchy1#1"/>
    <dgm:cxn modelId="{D09B9F78-B504-42B5-9C2C-D2A9B9732AC7}" type="presOf" srcId="{1F16DDE9-193A-41BC-B3B9-90D2C6AB62DB}" destId="{DDC5F841-7BEA-4243-81DD-C5ED5AF0316F}" srcOrd="0" destOrd="0" presId="urn:microsoft.com/office/officeart/2005/8/layout/hierarchy1#1"/>
    <dgm:cxn modelId="{7CB5F7AC-B46B-4B8D-B245-40CB49AC8730}" type="presOf" srcId="{E4CAAC2E-5B28-41A9-86A0-2FAC2B0424B3}" destId="{31E65BB0-1B8E-4E1E-81D2-7E31713CA9FD}" srcOrd="0" destOrd="0" presId="urn:microsoft.com/office/officeart/2005/8/layout/hierarchy1#1"/>
    <dgm:cxn modelId="{2D213689-1BCC-4C46-826E-F179206D97F3}" srcId="{E4CAAC2E-5B28-41A9-86A0-2FAC2B0424B3}" destId="{7C3C0EC0-3975-4D9D-AAEB-54FB95B364B0}" srcOrd="0" destOrd="0" parTransId="{65110725-64E9-4B87-903C-B09E396DCA85}" sibTransId="{AF8936A8-FF47-4758-9C9A-964322C5CEF4}"/>
    <dgm:cxn modelId="{C03B27AA-EE28-4AA1-ACAD-770EB304A7B9}" type="presParOf" srcId="{31E65BB0-1B8E-4E1E-81D2-7E31713CA9FD}" destId="{A3A84502-A867-41A8-989B-979CEAF46FF3}" srcOrd="0" destOrd="0" presId="urn:microsoft.com/office/officeart/2005/8/layout/hierarchy1#1"/>
    <dgm:cxn modelId="{66E61826-32D6-4C85-8F49-B6ECC4D344B5}" type="presParOf" srcId="{A3A84502-A867-41A8-989B-979CEAF46FF3}" destId="{51916FF6-6581-4C43-8F33-D73AD2BF34A6}" srcOrd="0" destOrd="0" presId="urn:microsoft.com/office/officeart/2005/8/layout/hierarchy1#1"/>
    <dgm:cxn modelId="{A0CD4ADF-B24A-4E8A-BCE5-FD2CF8E495A2}" type="presParOf" srcId="{51916FF6-6581-4C43-8F33-D73AD2BF34A6}" destId="{F472BD42-7AD8-40FC-9DB6-9DAA4E7F9199}" srcOrd="0" destOrd="0" presId="urn:microsoft.com/office/officeart/2005/8/layout/hierarchy1#1"/>
    <dgm:cxn modelId="{BB2FFD0F-8238-4A0C-B7FA-BDA9F52DC259}" type="presParOf" srcId="{51916FF6-6581-4C43-8F33-D73AD2BF34A6}" destId="{FE051A76-75AD-4BAC-95E2-6AA43618C00E}" srcOrd="1" destOrd="0" presId="urn:microsoft.com/office/officeart/2005/8/layout/hierarchy1#1"/>
    <dgm:cxn modelId="{81C726B7-99CD-43D2-9331-5BE24857A03A}" type="presParOf" srcId="{A3A84502-A867-41A8-989B-979CEAF46FF3}" destId="{564E37B5-392C-4174-BD5A-21FADADB95F5}" srcOrd="1" destOrd="0" presId="urn:microsoft.com/office/officeart/2005/8/layout/hierarchy1#1"/>
    <dgm:cxn modelId="{033FD890-FBD7-4F33-BC2B-D86E807F7E63}" type="presParOf" srcId="{31E65BB0-1B8E-4E1E-81D2-7E31713CA9FD}" destId="{BD0E4463-68B0-4A6F-98C0-619157B15B8E}" srcOrd="1" destOrd="0" presId="urn:microsoft.com/office/officeart/2005/8/layout/hierarchy1#1"/>
    <dgm:cxn modelId="{AB2B5E3D-89A0-4333-A4B0-3C0222E84084}" type="presParOf" srcId="{BD0E4463-68B0-4A6F-98C0-619157B15B8E}" destId="{E7CC22A6-0588-401F-98F0-C2DBAB8C3F1E}" srcOrd="0" destOrd="0" presId="urn:microsoft.com/office/officeart/2005/8/layout/hierarchy1#1"/>
    <dgm:cxn modelId="{EBA98328-C04F-4E25-BFF4-CA11B644FE89}" type="presParOf" srcId="{E7CC22A6-0588-401F-98F0-C2DBAB8C3F1E}" destId="{53C1E4C4-6671-4198-892B-B05D3AE0701C}" srcOrd="0" destOrd="0" presId="urn:microsoft.com/office/officeart/2005/8/layout/hierarchy1#1"/>
    <dgm:cxn modelId="{5745358C-B2D9-48A0-A7BC-769565B94D41}" type="presParOf" srcId="{E7CC22A6-0588-401F-98F0-C2DBAB8C3F1E}" destId="{DDC5F841-7BEA-4243-81DD-C5ED5AF0316F}" srcOrd="1" destOrd="0" presId="urn:microsoft.com/office/officeart/2005/8/layout/hierarchy1#1"/>
    <dgm:cxn modelId="{4FBF4C6B-E494-4E92-A417-B08F0F75E4E4}" type="presParOf" srcId="{BD0E4463-68B0-4A6F-98C0-619157B15B8E}" destId="{83C24D8B-2A2A-475D-87B3-30248E3822E6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2BD42-7AD8-40FC-9DB6-9DAA4E7F9199}">
      <dsp:nvSpPr>
        <dsp:cNvPr id="0" name=""/>
        <dsp:cNvSpPr/>
      </dsp:nvSpPr>
      <dsp:spPr>
        <a:xfrm>
          <a:off x="558" y="1291494"/>
          <a:ext cx="1959133" cy="124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51A76-75AD-4BAC-95E2-6AA43618C00E}">
      <dsp:nvSpPr>
        <dsp:cNvPr id="0" name=""/>
        <dsp:cNvSpPr/>
      </dsp:nvSpPr>
      <dsp:spPr>
        <a:xfrm>
          <a:off x="218239" y="1498292"/>
          <a:ext cx="1959133" cy="1244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Times New Roman" panose="02020603050405020304" charset="0"/>
              <a:cs typeface="Times New Roman" panose="02020603050405020304" charset="0"/>
            </a:rPr>
            <a:t>В 2022 году проведено 18 заседаний Совета депутатов </a:t>
          </a:r>
          <a:endParaRPr sz="1700" kern="12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254676" y="1534729"/>
        <a:ext cx="1886259" cy="1171175"/>
      </dsp:txXfrm>
    </dsp:sp>
    <dsp:sp modelId="{53C1E4C4-6671-4198-892B-B05D3AE0701C}">
      <dsp:nvSpPr>
        <dsp:cNvPr id="0" name=""/>
        <dsp:cNvSpPr/>
      </dsp:nvSpPr>
      <dsp:spPr>
        <a:xfrm>
          <a:off x="2385513" y="1272436"/>
          <a:ext cx="1959133" cy="124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F841-7BEA-4243-81DD-C5ED5AF0316F}">
      <dsp:nvSpPr>
        <dsp:cNvPr id="0" name=""/>
        <dsp:cNvSpPr/>
      </dsp:nvSpPr>
      <dsp:spPr>
        <a:xfrm>
          <a:off x="2603195" y="1479233"/>
          <a:ext cx="1959133" cy="1244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Times New Roman" panose="02020603050405020304" charset="0"/>
              <a:cs typeface="Times New Roman" panose="02020603050405020304" charset="0"/>
            </a:rPr>
            <a:t>принято 69 решений</a:t>
          </a:r>
        </a:p>
      </dsp:txBody>
      <dsp:txXfrm>
        <a:off x="2639632" y="1515670"/>
        <a:ext cx="1886259" cy="117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k-miskovo.ru/" TargetMode="External"/><Relationship Id="rId2" Type="http://schemas.openxmlformats.org/officeDocument/2006/relationships/hyperlink" Target="http://sandogor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vk.com/public2174627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2" name="Rectangle 2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-1" fmla="*/ 1016000 w 5803153"/>
              <a:gd name="connsiteY0-2" fmla="*/ 0 h 6857998"/>
              <a:gd name="connsiteX1-3" fmla="*/ 5803153 w 5803153"/>
              <a:gd name="connsiteY1-4" fmla="*/ 0 h 6857998"/>
              <a:gd name="connsiteX2-5" fmla="*/ 5803153 w 5803153"/>
              <a:gd name="connsiteY2-6" fmla="*/ 6857998 h 6857998"/>
              <a:gd name="connsiteX3-7" fmla="*/ 0 w 5803153"/>
              <a:gd name="connsiteY3-8" fmla="*/ 6857998 h 6857998"/>
              <a:gd name="connsiteX4-9" fmla="*/ 1016000 w 5803153"/>
              <a:gd name="connsiteY4-10" fmla="*/ 0 h 6857998"/>
              <a:gd name="connsiteX0-11" fmla="*/ 1338729 w 6125882"/>
              <a:gd name="connsiteY0-12" fmla="*/ 0 h 6857998"/>
              <a:gd name="connsiteX1-13" fmla="*/ 6125882 w 6125882"/>
              <a:gd name="connsiteY1-14" fmla="*/ 0 h 6857998"/>
              <a:gd name="connsiteX2-15" fmla="*/ 6125882 w 6125882"/>
              <a:gd name="connsiteY2-16" fmla="*/ 6857998 h 6857998"/>
              <a:gd name="connsiteX3-17" fmla="*/ 0 w 6125882"/>
              <a:gd name="connsiteY3-18" fmla="*/ 6846045 h 6857998"/>
              <a:gd name="connsiteX4-19" fmla="*/ 1338729 w 6125882"/>
              <a:gd name="connsiteY4-20" fmla="*/ 0 h 6857998"/>
              <a:gd name="connsiteX0-21" fmla="*/ 1697317 w 6125882"/>
              <a:gd name="connsiteY0-22" fmla="*/ 0 h 6857998"/>
              <a:gd name="connsiteX1-23" fmla="*/ 6125882 w 6125882"/>
              <a:gd name="connsiteY1-24" fmla="*/ 0 h 6857998"/>
              <a:gd name="connsiteX2-25" fmla="*/ 6125882 w 6125882"/>
              <a:gd name="connsiteY2-26" fmla="*/ 6857998 h 6857998"/>
              <a:gd name="connsiteX3-27" fmla="*/ 0 w 6125882"/>
              <a:gd name="connsiteY3-28" fmla="*/ 6846045 h 6857998"/>
              <a:gd name="connsiteX4-29" fmla="*/ 1697317 w 6125882"/>
              <a:gd name="connsiteY4-30" fmla="*/ 0 h 6857998"/>
              <a:gd name="connsiteX0-31" fmla="*/ 2702091 w 6125882"/>
              <a:gd name="connsiteY0-32" fmla="*/ 0 h 6857998"/>
              <a:gd name="connsiteX1-33" fmla="*/ 6125882 w 6125882"/>
              <a:gd name="connsiteY1-34" fmla="*/ 0 h 6857998"/>
              <a:gd name="connsiteX2-35" fmla="*/ 6125882 w 6125882"/>
              <a:gd name="connsiteY2-36" fmla="*/ 6857998 h 6857998"/>
              <a:gd name="connsiteX3-37" fmla="*/ 0 w 6125882"/>
              <a:gd name="connsiteY3-38" fmla="*/ 6846045 h 6857998"/>
              <a:gd name="connsiteX4-39" fmla="*/ 2702091 w 6125882"/>
              <a:gd name="connsiteY4-40" fmla="*/ 0 h 6857998"/>
              <a:gd name="connsiteX0-41" fmla="*/ 3837993 w 6125882"/>
              <a:gd name="connsiteY0-42" fmla="*/ 0 h 6857998"/>
              <a:gd name="connsiteX1-43" fmla="*/ 6125882 w 6125882"/>
              <a:gd name="connsiteY1-44" fmla="*/ 0 h 6857998"/>
              <a:gd name="connsiteX2-45" fmla="*/ 6125882 w 6125882"/>
              <a:gd name="connsiteY2-46" fmla="*/ 6857998 h 6857998"/>
              <a:gd name="connsiteX3-47" fmla="*/ 0 w 6125882"/>
              <a:gd name="connsiteY3-48" fmla="*/ 6846045 h 6857998"/>
              <a:gd name="connsiteX4-49" fmla="*/ 3837993 w 6125882"/>
              <a:gd name="connsiteY4-50" fmla="*/ 0 h 6857998"/>
              <a:gd name="connsiteX0-51" fmla="*/ 3244301 w 6125882"/>
              <a:gd name="connsiteY0-52" fmla="*/ 0 h 6868949"/>
              <a:gd name="connsiteX1-53" fmla="*/ 6125882 w 6125882"/>
              <a:gd name="connsiteY1-54" fmla="*/ 10951 h 6868949"/>
              <a:gd name="connsiteX2-55" fmla="*/ 6125882 w 6125882"/>
              <a:gd name="connsiteY2-56" fmla="*/ 6868949 h 6868949"/>
              <a:gd name="connsiteX3-57" fmla="*/ 0 w 6125882"/>
              <a:gd name="connsiteY3-58" fmla="*/ 6856996 h 6868949"/>
              <a:gd name="connsiteX4-59" fmla="*/ 3244301 w 6125882"/>
              <a:gd name="connsiteY4-60" fmla="*/ 0 h 6868949"/>
              <a:gd name="connsiteX0-61" fmla="*/ 3010169 w 6125882"/>
              <a:gd name="connsiteY0-62" fmla="*/ 0 h 6868949"/>
              <a:gd name="connsiteX1-63" fmla="*/ 6125882 w 6125882"/>
              <a:gd name="connsiteY1-64" fmla="*/ 10951 h 6868949"/>
              <a:gd name="connsiteX2-65" fmla="*/ 6125882 w 6125882"/>
              <a:gd name="connsiteY2-66" fmla="*/ 6868949 h 6868949"/>
              <a:gd name="connsiteX3-67" fmla="*/ 0 w 6125882"/>
              <a:gd name="connsiteY3-68" fmla="*/ 6856996 h 6868949"/>
              <a:gd name="connsiteX4-69" fmla="*/ 3010169 w 6125882"/>
              <a:gd name="connsiteY4-70" fmla="*/ 0 h 6868949"/>
              <a:gd name="connsiteX0-71" fmla="*/ 2951635 w 6067348"/>
              <a:gd name="connsiteY0-72" fmla="*/ 0 h 6868949"/>
              <a:gd name="connsiteX1-73" fmla="*/ 6067348 w 6067348"/>
              <a:gd name="connsiteY1-74" fmla="*/ 10951 h 6868949"/>
              <a:gd name="connsiteX2-75" fmla="*/ 6067348 w 6067348"/>
              <a:gd name="connsiteY2-76" fmla="*/ 6868949 h 6868949"/>
              <a:gd name="connsiteX3-77" fmla="*/ 0 w 6067348"/>
              <a:gd name="connsiteY3-78" fmla="*/ 6867946 h 6868949"/>
              <a:gd name="connsiteX4-79" fmla="*/ 2951635 w 6067348"/>
              <a:gd name="connsiteY4-80" fmla="*/ 0 h 6868949"/>
              <a:gd name="connsiteX0-81" fmla="*/ 2762929 w 6067348"/>
              <a:gd name="connsiteY0-82" fmla="*/ 0 h 6859759"/>
              <a:gd name="connsiteX1-83" fmla="*/ 6067348 w 6067348"/>
              <a:gd name="connsiteY1-84" fmla="*/ 1761 h 6859759"/>
              <a:gd name="connsiteX2-85" fmla="*/ 6067348 w 6067348"/>
              <a:gd name="connsiteY2-86" fmla="*/ 6859759 h 6859759"/>
              <a:gd name="connsiteX3-87" fmla="*/ 0 w 6067348"/>
              <a:gd name="connsiteY3-88" fmla="*/ 6858756 h 6859759"/>
              <a:gd name="connsiteX4-89" fmla="*/ 2762929 w 6067348"/>
              <a:gd name="connsiteY4-90" fmla="*/ 0 h 6859759"/>
              <a:gd name="connsiteX0-91" fmla="*/ 2675315 w 6067348"/>
              <a:gd name="connsiteY0-92" fmla="*/ 0 h 6859759"/>
              <a:gd name="connsiteX1-93" fmla="*/ 6067348 w 6067348"/>
              <a:gd name="connsiteY1-94" fmla="*/ 1761 h 6859759"/>
              <a:gd name="connsiteX2-95" fmla="*/ 6067348 w 6067348"/>
              <a:gd name="connsiteY2-96" fmla="*/ 6859759 h 6859759"/>
              <a:gd name="connsiteX3-97" fmla="*/ 0 w 6067348"/>
              <a:gd name="connsiteY3-98" fmla="*/ 6858756 h 6859759"/>
              <a:gd name="connsiteX4-99" fmla="*/ 2675315 w 6067348"/>
              <a:gd name="connsiteY4-100" fmla="*/ 0 h 6859759"/>
              <a:gd name="connsiteX0-101" fmla="*/ 2446171 w 5838204"/>
              <a:gd name="connsiteY0-102" fmla="*/ 0 h 6859759"/>
              <a:gd name="connsiteX1-103" fmla="*/ 5838204 w 5838204"/>
              <a:gd name="connsiteY1-104" fmla="*/ 1761 h 6859759"/>
              <a:gd name="connsiteX2-105" fmla="*/ 5838204 w 5838204"/>
              <a:gd name="connsiteY2-106" fmla="*/ 6859759 h 6859759"/>
              <a:gd name="connsiteX3-107" fmla="*/ 0 w 5838204"/>
              <a:gd name="connsiteY3-108" fmla="*/ 6858756 h 6859759"/>
              <a:gd name="connsiteX4-109" fmla="*/ 2446171 w 5838204"/>
              <a:gd name="connsiteY4-110" fmla="*/ 0 h 6859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139" y="448974"/>
            <a:ext cx="593667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Отчёт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о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администрации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Сандогорского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сельского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поселения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2022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год</a:t>
            </a:r>
            <a:endParaRPr lang="en-US" sz="2800" b="1" i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000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3000" dirty="0">
                <a:latin typeface="Times New Roman" panose="02020603050405020304" charset="0"/>
                <a:cs typeface="Times New Roman" panose="02020603050405020304" charset="0"/>
              </a:rPr>
            </a:b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0350" y="4700659"/>
            <a:ext cx="3834392" cy="160422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/>
          </a:p>
          <a:p>
            <a:pPr algn="l"/>
            <a:r>
              <a:rPr lang="en-US"/>
              <a:t/>
            </a:r>
            <a:br>
              <a:rPr lang="en-US"/>
            </a:br>
            <a:endParaRPr lang="en-US"/>
          </a:p>
        </p:txBody>
      </p:sp>
      <p:cxnSp>
        <p:nvCxnSpPr>
          <p:cNvPr id="234" name="Straight Connector 23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7" descr="Изображение выглядит как внешний, человек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5513" r="39514"/>
          <a:stretch>
            <a:fillRect/>
          </a:stretch>
        </p:blipFill>
        <p:spPr>
          <a:xfrm>
            <a:off x="6487159" y="541964"/>
            <a:ext cx="4780281" cy="5782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492" y="4180114"/>
            <a:ext cx="5801095" cy="10915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Нургазизов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Александр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Абдуганиевич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 </a:t>
            </a:r>
            <a:endParaRPr lang="en-US" sz="2000" err="1">
              <a:solidFill>
                <a:srgbClr val="000000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Глава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администрации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Сандогорского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сельского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поселения</a:t>
            </a:r>
            <a:endParaRPr lang="en-US" sz="20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pic>
        <p:nvPicPr>
          <p:cNvPr id="15" name="Рисунок 75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25" y="238171"/>
            <a:ext cx="823357" cy="101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Благоустройство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900" y="2205038"/>
            <a:ext cx="4405314" cy="41195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normAutofit/>
          </a:bodyPr>
          <a:lstStyle/>
          <a:p>
            <a:pPr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Для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работ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благоустройству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территории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привлечены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временные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работники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из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центра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занятости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населения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Расходы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заработную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плату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с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отчислениями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временным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работникам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в 2022 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составили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444,80 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тысяч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 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рублей</a:t>
            </a:r>
            <a:r>
              <a:rPr lang="en-US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</a:t>
            </a: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текст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1482091"/>
            <a:ext cx="5562600" cy="3893819"/>
          </a:xfrm>
          <a:prstGeom prst="rect">
            <a:avLst/>
          </a:prstGeom>
        </p:spPr>
      </p:pic>
      <p:pic>
        <p:nvPicPr>
          <p:cNvPr id="7" name="Рисунок 2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14" y="856261"/>
            <a:ext cx="8382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5225902"/>
            <a:ext cx="2875207" cy="16320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41" y="1953323"/>
            <a:ext cx="5965465" cy="3560798"/>
          </a:xfrm>
        </p:spPr>
        <p:txBody>
          <a:bodyPr anchor="ctr">
            <a:normAutofit/>
          </a:bodyPr>
          <a:lstStyle/>
          <a:p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Территория </a:t>
            </a:r>
            <a:r>
              <a:rPr lang="ru-RU" sz="20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Сандогорского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сельского поселения находится в зоне риска пожаров, поэтому бюджет несет большие затраты на данные мероприятия.</a:t>
            </a:r>
            <a:endParaRPr lang="ru-RU" sz="20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 202</a:t>
            </a: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2 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году на пожарную безопасность затрачено </a:t>
            </a: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345 283,53 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рублей.</a:t>
            </a:r>
            <a:endParaRPr lang="ru-RU" sz="20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 202</a:t>
            </a: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2 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год было ликвидировано </a:t>
            </a: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3 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пожара.</a:t>
            </a:r>
          </a:p>
          <a:p>
            <a:endParaRPr 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1" name="Straight Connector 4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1" y="5970181"/>
            <a:ext cx="7337101" cy="8878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54" y="970140"/>
            <a:ext cx="876300" cy="1085850"/>
          </a:xfrm>
          <a:prstGeom prst="rect">
            <a:avLst/>
          </a:prstGeom>
        </p:spPr>
      </p:pic>
      <p:sp>
        <p:nvSpPr>
          <p:cNvPr id="16" name="Заголовок 1"/>
          <p:cNvSpPr txBox="1"/>
          <p:nvPr/>
        </p:nvSpPr>
        <p:spPr>
          <a:xfrm>
            <a:off x="941706" y="676910"/>
            <a:ext cx="4529138" cy="167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Пожарная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безопасность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1" descr="20221116_1013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644900"/>
            <a:ext cx="5242560" cy="2359660"/>
          </a:xfrm>
          <a:prstGeom prst="rect">
            <a:avLst/>
          </a:prstGeom>
        </p:spPr>
      </p:pic>
      <p:pic>
        <p:nvPicPr>
          <p:cNvPr id="4" name="Изображение 3" descr="20220812_141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165860"/>
            <a:ext cx="5223510" cy="2351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5225902"/>
            <a:ext cx="2875207" cy="16320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951" y="1785295"/>
            <a:ext cx="5965465" cy="3560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 2022 году было обустроено 8,4 км. Кюветов, вырубка деревьев и кустарников участка автодороги от д. Починок-</a:t>
            </a:r>
            <a:r>
              <a:rPr lang="ru-RU" sz="20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Чапков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до хутора Заозерье, участка автодороги подъезд к деревне Орлово. </a:t>
            </a:r>
            <a:endParaRPr lang="ru-RU" sz="20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 рамках дорожной деятельности на данные мероприятия было потрачено 475,0 тыс. рублей.</a:t>
            </a:r>
            <a:endParaRPr lang="ru-RU" sz="20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5" descr="Изображение выглядит как текст, дерево, дорога, внешний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3920" r="24698" b="-2"/>
          <a:stretch>
            <a:fillRect/>
          </a:stretch>
        </p:blipFill>
        <p:spPr>
          <a:xfrm>
            <a:off x="7792278" y="-27468"/>
            <a:ext cx="4399722" cy="346710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1" y="5970181"/>
            <a:ext cx="7337101" cy="8878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дерево, дорога, внешний, желтый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r="4977" b="-2"/>
          <a:stretch>
            <a:fillRect/>
          </a:stretch>
        </p:blipFill>
        <p:spPr>
          <a:xfrm>
            <a:off x="7792279" y="3418921"/>
            <a:ext cx="4399722" cy="3467100"/>
          </a:xfrm>
          <a:prstGeom prst="rect">
            <a:avLst/>
          </a:prstGeom>
        </p:spPr>
      </p:pic>
      <p:pic>
        <p:nvPicPr>
          <p:cNvPr id="7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045" y="699036"/>
            <a:ext cx="876300" cy="1085850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896712" y="375063"/>
            <a:ext cx="4529138" cy="167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Дорожная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428" y="506096"/>
            <a:ext cx="8441377" cy="1451428"/>
          </a:xfrm>
        </p:spPr>
        <p:txBody>
          <a:bodyPr/>
          <a:lstStyle/>
          <a:p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ТОС «</a:t>
            </a:r>
            <a:r>
              <a:rPr lang="ru-RU" sz="2800" b="1" i="0" dirty="0" err="1">
                <a:latin typeface="Times New Roman" panose="02020603050405020304" charset="0"/>
                <a:ea typeface="+mj-lt"/>
                <a:cs typeface="Times New Roman" panose="02020603050405020304" charset="0"/>
              </a:rPr>
              <a:t>Мисково</a:t>
            </a:r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»</a:t>
            </a:r>
            <a:endParaRPr lang="ru-RU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887" y="1885663"/>
            <a:ext cx="6115793" cy="4024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Территориальное общественное самоуправление «Мисково» приняло участие в областном конкурсе на лучшую организацию работы территориального общественного самоуправления среди муниципальных образований Костромской области и среди органов территориального общественного самоуправления Костромской области и выиграл в номинация «За активную работу </a:t>
            </a:r>
            <a:r>
              <a:rPr lang="ru-RU" sz="2000" dirty="0" smtClean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ТОС». 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Выигрыш составил 7</a:t>
            </a: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3500,00 рублей. </a:t>
            </a:r>
            <a:endParaRPr lang="ru-RU" sz="20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algn="just"/>
            <a:endParaRPr lang="ru-RU" sz="20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pic>
        <p:nvPicPr>
          <p:cNvPr id="5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733" y="689140"/>
            <a:ext cx="876300" cy="1085850"/>
          </a:xfrm>
          <a:prstGeom prst="rect">
            <a:avLst/>
          </a:prstGeom>
        </p:spPr>
      </p:pic>
      <p:pic>
        <p:nvPicPr>
          <p:cNvPr id="6" name="Рисунок 6" descr="Изображение выглядит как дерево, трава, внешний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504" y="1885703"/>
            <a:ext cx="3742706" cy="28193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 txBox="1"/>
          <p:nvPr/>
        </p:nvSpPr>
        <p:spPr>
          <a:xfrm>
            <a:off x="2267604" y="639958"/>
            <a:ext cx="8439065" cy="1192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ГАЗИФИКАЦИЯ</a:t>
            </a:r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01" y="2295195"/>
            <a:ext cx="5479065" cy="38844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В 2022 году продолжился сбор заявлений с граждан, желающих газифицироваться.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В поселке Мисково из 316 домовладений, подали заявления 200.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В деревне Ямково из 115 домовладений, подали заявления 62.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В с. Сандогора  подали заявления 77 домовладений.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1" descr="Изображение выглядит как небо, внешний, желтый, наружный объек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48" y="2136411"/>
            <a:ext cx="6196940" cy="3465932"/>
          </a:xfrm>
          <a:prstGeom prst="rect">
            <a:avLst/>
          </a:prstGeom>
        </p:spPr>
      </p:pic>
      <p:pic>
        <p:nvPicPr>
          <p:cNvPr id="13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36" y="639660"/>
            <a:ext cx="8763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085" y="798296"/>
            <a:ext cx="5826493" cy="1419879"/>
          </a:xfrm>
        </p:spPr>
        <p:txBody>
          <a:bodyPr anchor="ctr">
            <a:normAutofit/>
          </a:bodyPr>
          <a:lstStyle/>
          <a:p>
            <a:r>
              <a:rPr lang="ru-RU" sz="2800" b="1" i="0" dirty="0">
                <a:latin typeface="Times New Roman" panose="02020603050405020304" charset="0"/>
                <a:cs typeface="Times New Roman" panose="02020603050405020304" charset="0"/>
              </a:rPr>
              <a:t>Перспективная политика</a:t>
            </a:r>
            <a:endParaRPr lang="ru-RU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8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865" y="2420471"/>
            <a:ext cx="7448389" cy="38844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1. Газификация 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населённых</a:t>
            </a: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 </a:t>
            </a:r>
            <a:r>
              <a:rPr lang="ru-RU" sz="20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пунктов сельского поселения.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2. Выполнение работ по </a:t>
            </a:r>
            <a:r>
              <a:rPr lang="ru-RU" sz="2000" dirty="0" smtClean="0">
                <a:latin typeface="Times New Roman" panose="02020603050405020304" charset="0"/>
                <a:ea typeface="+mn-lt"/>
                <a:cs typeface="Times New Roman" panose="02020603050405020304" charset="0"/>
              </a:rPr>
              <a:t>реконструкции уличного </a:t>
            </a: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освещения.</a:t>
            </a:r>
            <a:endParaRPr lang="ru-RU" sz="20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3. Ремонт Мисковского дома культуры.</a:t>
            </a:r>
            <a:endParaRPr lang="ru-RU" sz="20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4. Улучшение качества автомобильных дорог в границах населенных пунктах и вне границ населенных пунктов.</a:t>
            </a:r>
            <a:endParaRPr lang="ru-RU" sz="20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5. Налаживание партнерских отношений с предприятиями, осуществляющими деятельность на территории сельского поселения.</a:t>
            </a:r>
            <a:endParaRPr lang="ru-RU" sz="20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endParaRPr lang="ru-RU" sz="1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4" descr="Изображение выглядит как текст, внешний, человек, мужч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13015" r="19004" b="-2"/>
          <a:stretch>
            <a:fillRect/>
          </a:stretch>
        </p:blipFill>
        <p:spPr>
          <a:xfrm>
            <a:off x="8145890" y="2390961"/>
            <a:ext cx="3333590" cy="3249820"/>
          </a:xfrm>
          <a:prstGeom prst="rect">
            <a:avLst/>
          </a:prstGeom>
        </p:spPr>
      </p:pic>
      <p:cxnSp>
        <p:nvCxnSpPr>
          <p:cNvPr id="14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084" y="639660"/>
            <a:ext cx="8763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472" y="519024"/>
            <a:ext cx="9906000" cy="1382156"/>
          </a:xfrm>
        </p:spPr>
        <p:txBody>
          <a:bodyPr/>
          <a:lstStyle/>
          <a:p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Проблемы сельского поселения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536" y="2595923"/>
            <a:ext cx="5759162" cy="3455349"/>
          </a:xfrm>
        </p:spPr>
      </p:pic>
      <p:pic>
        <p:nvPicPr>
          <p:cNvPr id="8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990" y="452754"/>
            <a:ext cx="876300" cy="1085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3984" y="1705155"/>
            <a:ext cx="8192218" cy="398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000" i="1" dirty="0" err="1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Несбалансированность</a:t>
            </a:r>
            <a:r>
              <a:rPr lang="en-US" sz="2000" i="1" dirty="0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бюджета</a:t>
            </a:r>
            <a:r>
              <a:rPr lang="en-US" sz="2000" i="1" dirty="0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Сандогорского</a:t>
            </a:r>
            <a:r>
              <a:rPr lang="en-US" sz="2000" i="1" dirty="0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сельского</a:t>
            </a:r>
            <a:r>
              <a:rPr lang="en-US" sz="2000" i="1" dirty="0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rgbClr val="22252D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поселения</a:t>
            </a:r>
            <a:endParaRPr lang="en-US" sz="2000" i="1" dirty="0">
              <a:solidFill>
                <a:srgbClr val="22252D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/>
          <p:nvPr/>
        </p:nvSpPr>
        <p:spPr>
          <a:xfrm>
            <a:off x="2207854" y="425045"/>
            <a:ext cx="9577116" cy="1221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Проблемы сельского поселения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Aft>
                <a:spcPts val="600"/>
              </a:spcAft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5138" y="2377339"/>
            <a:ext cx="5910385" cy="38844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normAutofit/>
          </a:bodyPr>
          <a:lstStyle/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Высокая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недоимка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от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физических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и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юридических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лиц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налогам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имущество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земельным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налогам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Недоимка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налогам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—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это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просроченная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задолженность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юридических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физических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лиц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платежам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в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бюджет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</a:t>
            </a:r>
          </a:p>
          <a:p>
            <a:pPr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Несвоевременная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уплата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налогов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влечет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собой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начисление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пений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сумму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недоплаты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 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состоянию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01.01.2023 г. 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общая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сумма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недоимки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составляет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 3 178 380,87 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рублей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</a:t>
            </a:r>
          </a:p>
          <a:p>
            <a:pPr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Рисунок 10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1529" r="13560" b="-1"/>
          <a:stretch>
            <a:fillRect/>
          </a:stretch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1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314" y="207124"/>
            <a:ext cx="885825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небо, внешний, растение, день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2088191"/>
            <a:ext cx="5791200" cy="3867150"/>
          </a:xfrm>
        </p:spPr>
      </p:pic>
      <p:sp>
        <p:nvSpPr>
          <p:cNvPr id="6" name="Заголовок 1"/>
          <p:cNvSpPr txBox="1"/>
          <p:nvPr/>
        </p:nvSpPr>
        <p:spPr>
          <a:xfrm>
            <a:off x="2494472" y="519024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Проблемы сельского поселения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990" y="452754"/>
            <a:ext cx="876300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6513" y="1547004"/>
            <a:ext cx="8192218" cy="706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Отсутствие</a:t>
            </a:r>
            <a:r>
              <a:rPr lang="en-US" sz="2000" i="1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 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новых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предприятий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территории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сельского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поселения</a:t>
            </a:r>
            <a:endParaRPr lang="en-US" sz="20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dirty="0">
              <a:solidFill>
                <a:srgbClr val="22252D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2589" y="3085381"/>
            <a:ext cx="62944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/>
            <a:r>
              <a:rPr lang="en-US">
                <a:solidFill>
                  <a:srgbClr val="22252D"/>
                </a:solidFill>
                <a:latin typeface="Times New Roman" panose="02020603050405020304"/>
                <a:cs typeface="Times New Roman" panose="02020603050405020304"/>
              </a:rPr>
              <a:t>Из-за нехватки несбалансированного бюджета сельского поселения, откладывается вопрос оформления бесхозных объектов, которые в свою очередь создают пожарную опасность на территории поселения.</a:t>
            </a:r>
          </a:p>
        </p:txBody>
      </p:sp>
      <p:sp>
        <p:nvSpPr>
          <p:cNvPr id="6" name="Заголовок 1"/>
          <p:cNvSpPr txBox="1"/>
          <p:nvPr/>
        </p:nvSpPr>
        <p:spPr>
          <a:xfrm>
            <a:off x="2494472" y="519024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Проблемы сельского поселения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Рисунок 10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990" y="452754"/>
            <a:ext cx="876300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2588" y="2280249"/>
            <a:ext cx="8192218" cy="706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Отложение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вопроса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оформления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бесхозных</a:t>
            </a:r>
            <a:r>
              <a:rPr lang="en-US" sz="2000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объектов</a:t>
            </a:r>
            <a:endParaRPr lang="en-US" sz="2000" i="1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pic>
        <p:nvPicPr>
          <p:cNvPr id="11" name="Рисунок 11" descr="Изображение выглядит как дерево, внешний, дом, лес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136" y="2096825"/>
            <a:ext cx="4008407" cy="3009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351" y="-987545"/>
            <a:ext cx="9297192" cy="32315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Информация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о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движении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населения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Сандогорского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сельского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поселения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i="0" dirty="0" err="1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sz="2800" b="1" i="0" dirty="0">
                <a:latin typeface="Times New Roman" panose="02020603050405020304" charset="0"/>
                <a:cs typeface="Times New Roman" panose="02020603050405020304" charset="0"/>
              </a:rPr>
              <a:t> 2021-2022гг.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</a:p>
          <a:p>
            <a:pPr algn="ctr"/>
            <a:endParaRPr lang="en-US" sz="41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7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763157" y="1843990"/>
          <a:ext cx="6883400" cy="49022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02372"/>
                <a:gridCol w="1376680"/>
                <a:gridCol w="1351186"/>
                <a:gridCol w="1453162"/>
              </a:tblGrid>
              <a:tr h="16510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2021 г.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2022 г.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Динамика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Численность населения 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-27</a:t>
                      </a:r>
                    </a:p>
                  </a:txBody>
                  <a:tcPr marL="0" marR="0" marT="0" marB="0" anchor="ctr"/>
                </a:tc>
              </a:tr>
              <a:tr h="257298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Родилось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+3</a:t>
                      </a:r>
                    </a:p>
                  </a:txBody>
                  <a:tcPr marL="0" marR="0" marT="0" marB="0" anchor="ctr"/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Умерло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-8</a:t>
                      </a: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Прибыло, из них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+24</a:t>
                      </a:r>
                    </a:p>
                  </a:txBody>
                  <a:tcPr marL="0" marR="0" marT="0" marB="0" anchor="ctr"/>
                </a:tc>
              </a:tr>
              <a:tr h="1650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детей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+2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до 35 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+8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от 36 до 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+15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от 56 до 75 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старше 75 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-1</a:t>
                      </a: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Убыло: из них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+6</a:t>
                      </a: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детей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+16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до 35 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+7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от 36 до 55 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-6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от 56 до 75 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+2</a:t>
                      </a: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Граждан старше 75 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На выравнивание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-13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1" name="Рисунок 56" descr="Изображение выглядит как игрушка, LEGO, внутренний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6" y="3683763"/>
            <a:ext cx="2466975" cy="1647825"/>
          </a:xfrm>
          <a:prstGeom prst="rect">
            <a:avLst/>
          </a:prstGeom>
        </p:spPr>
      </p:pic>
      <p:pic>
        <p:nvPicPr>
          <p:cNvPr id="75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699" y="396508"/>
            <a:ext cx="823357" cy="10179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52" y="739069"/>
            <a:ext cx="9906000" cy="1382156"/>
          </a:xfrm>
        </p:spPr>
        <p:txBody>
          <a:bodyPr/>
          <a:lstStyle/>
          <a:p>
            <a:pPr algn="ctr"/>
            <a:r>
              <a:rPr lang="ru-RU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Спасибо за внимание!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4" descr="Изображение выглядит как гора, небо, трава, внешний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663" y="1716879"/>
            <a:ext cx="4924818" cy="48583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pPr algn="ctr"/>
            <a:r>
              <a:rPr lang="ru-RU" sz="2800" b="1" i="0" smtClean="0">
                <a:latin typeface="Times New Roman" panose="02020603050405020304" charset="0"/>
                <a:ea typeface="+mj-lt"/>
                <a:cs typeface="Times New Roman" panose="02020603050405020304" charset="0"/>
              </a:rPr>
              <a:t>Обращения граждан по муниципальным услугам</a:t>
            </a:r>
            <a:endParaRPr lang="ru-RU" sz="2800" b="1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82141" y="2230582"/>
            <a:ext cx="8245432" cy="645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В 2022 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году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было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зарегистрировано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217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обращений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граждан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муниципальным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услугам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. </a:t>
            </a: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350" y="2875742"/>
            <a:ext cx="5939640" cy="3587837"/>
          </a:xfrm>
          <a:prstGeom prst="rect">
            <a:avLst/>
          </a:prstGeom>
        </p:spPr>
      </p:pic>
      <p:pic>
        <p:nvPicPr>
          <p:cNvPr id="11" name="Рисунок 75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699" y="396508"/>
            <a:ext cx="823357" cy="1017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2221" y="3958389"/>
            <a:ext cx="7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5261" y="523504"/>
            <a:ext cx="4496228" cy="16906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charset="0"/>
                <a:cs typeface="Times New Roman" panose="02020603050405020304" charset="0"/>
              </a:rPr>
              <a:t>ЗАСЕДАНИЯ СОВЕТА ДЕПУТАТОВ</a:t>
            </a:r>
          </a:p>
        </p:txBody>
      </p:sp>
      <p:cxnSp>
        <p:nvCxnSpPr>
          <p:cNvPr id="43" name="Straight Connector 2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3024"/>
            <a:ext cx="5562600" cy="4171950"/>
          </a:xfrm>
          <a:prstGeom prst="rect">
            <a:avLst/>
          </a:prstGeom>
        </p:spPr>
      </p:pic>
      <p:graphicFrame>
        <p:nvGraphicFramePr>
          <p:cNvPr id="49" name="Объект 2"/>
          <p:cNvGraphicFramePr>
            <a:graphicFrameLocks noGrp="1"/>
          </p:cNvGraphicFramePr>
          <p:nvPr>
            <p:ph idx="1"/>
          </p:nvPr>
        </p:nvGraphicFramePr>
        <p:xfrm>
          <a:off x="6681789" y="2290762"/>
          <a:ext cx="4572428" cy="403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6" name="Straight Connector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549" y="589066"/>
            <a:ext cx="8382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latin typeface="Times New Roman" panose="02020603050405020304" charset="0"/>
                <a:cs typeface="Times New Roman" panose="02020603050405020304" charset="0"/>
              </a:rPr>
              <a:t>ИНФОРМАЦИОННОЕ</a:t>
            </a:r>
            <a:r>
              <a:rPr lang="ru-RU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b="1" i="0" dirty="0">
                <a:latin typeface="Times New Roman" panose="02020603050405020304" charset="0"/>
                <a:cs typeface="Times New Roman" panose="02020603050405020304" charset="0"/>
              </a:rPr>
              <a:t>ОБЕСПЕЧЕНИЕ</a:t>
            </a:r>
            <a:endParaRPr lang="ru-RU" i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5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2194561"/>
            <a:ext cx="8646549" cy="4095968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charset="0"/>
                <a:ea typeface="+mn-lt"/>
                <a:cs typeface="Times New Roman" panose="02020603050405020304" charset="0"/>
              </a:rPr>
              <a:t>Официальный сайт администрации </a:t>
            </a:r>
            <a:r>
              <a:rPr lang="ru-RU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Сандогорского сельского поселения Костромского муниципального района Костромской области </a:t>
            </a:r>
            <a:r>
              <a:rPr lang="ru-RU" dirty="0">
                <a:latin typeface="Times New Roman" panose="02020603050405020304" charset="0"/>
                <a:ea typeface="+mn-lt"/>
                <a:cs typeface="Times New Roman" panose="02020603050405020304" charset="0"/>
                <a:hlinkClick r:id="rId2"/>
              </a:rPr>
              <a:t>http://sandogora.ru/</a:t>
            </a:r>
            <a:endParaRPr lang="ru-RU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r>
              <a:rPr lang="ru-RU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Муниципальное казённое учреждение культуры Сандогорский сельский дом культуры </a:t>
            </a:r>
            <a:r>
              <a:rPr lang="ru-RU" dirty="0" err="1">
                <a:latin typeface="Times New Roman" panose="02020603050405020304" charset="0"/>
                <a:ea typeface="+mn-lt"/>
                <a:cs typeface="Times New Roman" panose="02020603050405020304" charset="0"/>
              </a:rPr>
              <a:t>Cандогорского</a:t>
            </a:r>
            <a:r>
              <a:rPr lang="ru-RU" dirty="0">
                <a:latin typeface="Times New Roman" panose="02020603050405020304" charset="0"/>
                <a:ea typeface="+mn-lt"/>
                <a:cs typeface="Times New Roman" panose="02020603050405020304" charset="0"/>
              </a:rPr>
              <a:t> сельского поселения </a:t>
            </a:r>
            <a:r>
              <a:rPr lang="ru-RU" dirty="0">
                <a:latin typeface="Times New Roman" panose="02020603050405020304" charset="0"/>
                <a:ea typeface="+mn-lt"/>
                <a:cs typeface="Times New Roman" panose="02020603050405020304" charset="0"/>
                <a:hlinkClick r:id="rId3"/>
              </a:rPr>
              <a:t>http://dk-miskovo.ru</a:t>
            </a:r>
            <a:r>
              <a:rPr lang="ru-RU" dirty="0" smtClean="0">
                <a:latin typeface="Times New Roman" panose="02020603050405020304" charset="0"/>
                <a:ea typeface="+mn-lt"/>
                <a:cs typeface="Times New Roman" panose="02020603050405020304" charset="0"/>
                <a:hlinkClick r:id="rId3"/>
              </a:rPr>
              <a:t>/</a:t>
            </a:r>
            <a:endParaRPr lang="ru-RU" dirty="0" smtClean="0"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  <a:p>
            <a:r>
              <a:rPr lang="ru-RU" dirty="0" smtClean="0">
                <a:latin typeface="Times New Roman" panose="02020603050405020304" charset="0"/>
                <a:ea typeface="+mn-lt"/>
                <a:cs typeface="Times New Roman" panose="02020603050405020304" charset="0"/>
              </a:rPr>
              <a:t>ТОС Мисково</a:t>
            </a:r>
            <a:r>
              <a:rPr lang="en-US" dirty="0" smtClean="0">
                <a:latin typeface="Times New Roman" panose="02020603050405020304" charset="0"/>
                <a:ea typeface="+mn-lt"/>
                <a:cs typeface="Times New Roman" panose="02020603050405020304" charset="0"/>
              </a:rPr>
              <a:t>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+mn-lt"/>
                <a:cs typeface="Times New Roman" panose="02020603050405020304" charset="0"/>
              </a:rPr>
              <a:t>https://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+mn-lt"/>
                <a:cs typeface="Times New Roman" panose="02020603050405020304" charset="0"/>
              </a:rPr>
              <a:t>vk.com/id713882176</a:t>
            </a:r>
            <a:endParaRPr lang="ru-RU" u="sng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  <a:p>
            <a:r>
              <a:rPr lang="ru-RU" dirty="0" smtClean="0">
                <a:latin typeface="Times New Roman" panose="02020603050405020304" charset="0"/>
                <a:ea typeface="+mn-lt"/>
                <a:cs typeface="Times New Roman" panose="02020603050405020304" charset="0"/>
              </a:rPr>
              <a:t>Администрация Сандогорского сельского поселения: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+mn-lt"/>
                <a:cs typeface="Times New Roman" panose="02020603050405020304" charset="0"/>
                <a:hlinkClick r:id="rId4"/>
              </a:rPr>
              <a:t>https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+mn-lt"/>
                <a:cs typeface="Times New Roman" panose="02020603050405020304" charset="0"/>
                <a:hlinkClick r:id="rId4"/>
              </a:rPr>
              <a:t>://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+mn-lt"/>
                <a:cs typeface="Times New Roman" panose="02020603050405020304" charset="0"/>
                <a:hlinkClick r:id="rId4"/>
              </a:rPr>
              <a:t>vk.com/public217462782</a:t>
            </a:r>
            <a:endParaRPr lang="ru-RU" u="sng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lt"/>
              <a:cs typeface="Times New Roman" panose="02020603050405020304" charset="0"/>
            </a:endParaRPr>
          </a:p>
          <a:p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https://ok.ru/profile/587065284484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75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699" y="396508"/>
            <a:ext cx="823357" cy="1017973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автомат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0835" y="2330285"/>
            <a:ext cx="269557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085" y="648070"/>
            <a:ext cx="10004555" cy="1416999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ea typeface="+mj-lt"/>
                <a:cs typeface="+mj-lt"/>
              </a:rPr>
              <a:t> </a:t>
            </a:r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Доходная часть бюджета </a:t>
            </a:r>
            <a:r>
              <a:rPr lang="ru-RU" sz="2800" b="1" i="0" dirty="0" err="1">
                <a:latin typeface="Times New Roman" panose="02020603050405020304" charset="0"/>
                <a:ea typeface="+mj-lt"/>
                <a:cs typeface="Times New Roman" panose="02020603050405020304" charset="0"/>
              </a:rPr>
              <a:t>Сандогорского</a:t>
            </a:r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 сельского поселения</a:t>
            </a:r>
            <a:endParaRPr lang="ru-RU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5" name="Straight Connector 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2114549"/>
            <a:ext cx="4632341" cy="41903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 бюджет </a:t>
            </a:r>
            <a:r>
              <a:rPr lang="ru-RU" sz="200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Сандогорского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сельского поселения поступило доходов из всех источников </a:t>
            </a:r>
            <a:r>
              <a:rPr lang="ru-RU" sz="2000">
                <a:latin typeface="Times New Roman" panose="02020603050405020304" charset="0"/>
                <a:ea typeface="+mn-lt"/>
                <a:cs typeface="Times New Roman" panose="02020603050405020304" charset="0"/>
              </a:rPr>
              <a:t>15 624,51 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тыс. рублей, при плане </a:t>
            </a:r>
            <a:r>
              <a:rPr lang="ru-RU" sz="2000">
                <a:latin typeface="Times New Roman" panose="02020603050405020304" charset="0"/>
                <a:ea typeface="+mn-lt"/>
                <a:cs typeface="Times New Roman" panose="02020603050405020304" charset="0"/>
              </a:rPr>
              <a:t>20 538,24 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тыс. рублей.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Налоговых и неналоговых доходов в бюджет поселения поступило </a:t>
            </a:r>
            <a:r>
              <a:rPr lang="ru-RU" sz="2000">
                <a:latin typeface="Times New Roman" panose="02020603050405020304" charset="0"/>
                <a:ea typeface="+mn-lt"/>
                <a:cs typeface="Times New Roman" panose="02020603050405020304" charset="0"/>
              </a:rPr>
              <a:t>3 600,13 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тыс. рублей, при плане </a:t>
            </a:r>
            <a:r>
              <a:rPr lang="ru-RU" sz="2000">
                <a:latin typeface="Times New Roman" panose="02020603050405020304" charset="0"/>
                <a:ea typeface="+mn-lt"/>
                <a:cs typeface="Times New Roman" panose="02020603050405020304" charset="0"/>
              </a:rPr>
              <a:t>8 228,73 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тыс. рублей.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Безвозмездных доходов в 202</a:t>
            </a:r>
            <a:r>
              <a:rPr lang="ru-RU" sz="2000">
                <a:latin typeface="Times New Roman" panose="02020603050405020304" charset="0"/>
                <a:ea typeface="+mn-lt"/>
                <a:cs typeface="Times New Roman" panose="02020603050405020304" charset="0"/>
              </a:rPr>
              <a:t>2 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году поступило </a:t>
            </a:r>
            <a:r>
              <a:rPr lang="ru-RU" sz="2000">
                <a:latin typeface="Times New Roman" panose="02020603050405020304" charset="0"/>
                <a:ea typeface="+mn-lt"/>
                <a:cs typeface="Times New Roman" panose="02020603050405020304" charset="0"/>
              </a:rPr>
              <a:t>12 024,38 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тыс. рублей, при плане </a:t>
            </a:r>
            <a:r>
              <a:rPr lang="ru-RU" sz="2000">
                <a:latin typeface="Times New Roman" panose="02020603050405020304" charset="0"/>
                <a:ea typeface="+mn-lt"/>
                <a:cs typeface="Times New Roman" panose="02020603050405020304" charset="0"/>
              </a:rPr>
              <a:t>12 309,51 </a:t>
            </a:r>
            <a:r>
              <a:rPr lang="ru-RU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тыс. рублей.</a:t>
            </a:r>
          </a:p>
          <a:p>
            <a:pPr>
              <a:lnSpc>
                <a:spcPct val="90000"/>
              </a:lnSpc>
            </a:pPr>
            <a:endParaRPr 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7" name="Straight Connector 3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7" y="2782342"/>
            <a:ext cx="5110163" cy="2874466"/>
          </a:xfrm>
          <a:prstGeom prst="rect">
            <a:avLst/>
          </a:prstGeom>
        </p:spPr>
      </p:pic>
      <p:pic>
        <p:nvPicPr>
          <p:cNvPr id="9" name="Рисунок 2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549" y="589066"/>
            <a:ext cx="8382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01635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Динамика доходов бюджета </a:t>
            </a:r>
            <a:r>
              <a:rPr lang="ru-RU" sz="2800" b="1" i="0" dirty="0" err="1">
                <a:latin typeface="Times New Roman" panose="02020603050405020304" charset="0"/>
                <a:ea typeface="+mj-lt"/>
                <a:cs typeface="Times New Roman" panose="02020603050405020304" charset="0"/>
              </a:rPr>
              <a:t>Сандогорского</a:t>
            </a:r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 сельского поселения за период с 2020 по 2022 годы(</a:t>
            </a:r>
            <a:r>
              <a:rPr lang="ru-RU" sz="2800" b="1" i="0" dirty="0" err="1">
                <a:latin typeface="Times New Roman" panose="02020603050405020304" charset="0"/>
                <a:ea typeface="+mj-lt"/>
                <a:cs typeface="Times New Roman" panose="02020603050405020304" charset="0"/>
              </a:rPr>
              <a:t>тыс.рублей</a:t>
            </a:r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)</a:t>
            </a:r>
            <a:endParaRPr lang="ru-RU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Рисунок 2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549" y="589066"/>
            <a:ext cx="838200" cy="1028700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текст, зна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9" y="4279837"/>
            <a:ext cx="1941615" cy="1376014"/>
          </a:xfrm>
          <a:prstGeom prst="rect">
            <a:avLst/>
          </a:prstGeom>
        </p:spPr>
      </p:pic>
      <p:pic>
        <p:nvPicPr>
          <p:cNvPr id="5" name="Рисунок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46653" y="2006874"/>
            <a:ext cx="6167377" cy="37123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383" y="564999"/>
            <a:ext cx="9932896" cy="1148665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latin typeface="Times New Roman" panose="02020603050405020304" charset="0"/>
                <a:cs typeface="Times New Roman" panose="02020603050405020304" charset="0"/>
              </a:rPr>
              <a:t>Расходная часть бюджета </a:t>
            </a:r>
            <a:r>
              <a:rPr lang="ru-RU" sz="2800" b="1" i="0" dirty="0" err="1">
                <a:latin typeface="Times New Roman" panose="02020603050405020304" charset="0"/>
                <a:cs typeface="Times New Roman" panose="02020603050405020304" charset="0"/>
              </a:rPr>
              <a:t>САНдогорского</a:t>
            </a:r>
            <a:r>
              <a:rPr lang="ru-RU" sz="2800" b="1" i="0" dirty="0">
                <a:latin typeface="Times New Roman" panose="02020603050405020304" charset="0"/>
                <a:cs typeface="Times New Roman" panose="02020603050405020304" charset="0"/>
              </a:rPr>
              <a:t> сельского поселения</a:t>
            </a:r>
            <a:endParaRPr lang="ru-RU" sz="2800" b="1" i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44" y="2123226"/>
            <a:ext cx="5067300" cy="2752725"/>
          </a:xfrm>
        </p:spPr>
      </p:pic>
      <p:pic>
        <p:nvPicPr>
          <p:cNvPr id="5" name="Рисунок 2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549" y="589066"/>
            <a:ext cx="838200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0066" y="2715120"/>
            <a:ext cx="6553199" cy="922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/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Расходная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часть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бюджета</a:t>
            </a:r>
            <a:r>
              <a:rPr lang="en-US" b="1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Сандогорского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сельского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поселения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2022 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год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выполнена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в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объеме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15 610,28 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тыс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рублей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плане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20 677,77 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тыс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dirty="0" err="1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рублей</a:t>
            </a:r>
            <a:r>
              <a:rPr lang="en-US" dirty="0">
                <a:solidFill>
                  <a:srgbClr val="22252D"/>
                </a:solidFill>
                <a:latin typeface="Times New Roman" panose="02020603050405020304" charset="0"/>
                <a:cs typeface="Times New Roman" panose="02020603050405020304" charset="0"/>
              </a:rPr>
              <a:t> – 75,5%.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32362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Структура расходов бюджета </a:t>
            </a:r>
            <a:r>
              <a:rPr lang="ru-RU" sz="2800" b="1" i="0" dirty="0" err="1">
                <a:latin typeface="Times New Roman" panose="02020603050405020304" charset="0"/>
                <a:ea typeface="+mj-lt"/>
                <a:cs typeface="Times New Roman" panose="02020603050405020304" charset="0"/>
              </a:rPr>
              <a:t>Сандогорского</a:t>
            </a:r>
            <a:r>
              <a:rPr lang="ru-RU" sz="2800" b="1" i="0" dirty="0">
                <a:latin typeface="Times New Roman" panose="02020603050405020304" charset="0"/>
                <a:ea typeface="+mj-lt"/>
                <a:cs typeface="Times New Roman" panose="02020603050405020304" charset="0"/>
              </a:rPr>
              <a:t> сельского поселения за 2022 год, %</a:t>
            </a:r>
            <a:endParaRPr lang="ru-RU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25" y="1719258"/>
            <a:ext cx="6184015" cy="4036429"/>
          </a:xfrm>
        </p:spPr>
      </p:pic>
      <p:pic>
        <p:nvPicPr>
          <p:cNvPr id="5" name="Рисунок 2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549" y="589066"/>
            <a:ext cx="83820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446</Words>
  <Application>Microsoft Office PowerPoint</Application>
  <PresentationFormat>Произвольный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AngleLinesVTI</vt:lpstr>
      <vt:lpstr>Отчёт о деятельности администрации  Сандогорского сельского поселения за 2022 год  </vt:lpstr>
      <vt:lpstr>Информация о движении населения Сандогорского сельского поселения за 2021-2022гг.  </vt:lpstr>
      <vt:lpstr>Обращения граждан по муниципальным услугам </vt:lpstr>
      <vt:lpstr>ЗАСЕДАНИЯ СОВЕТА ДЕПУТАТОВ</vt:lpstr>
      <vt:lpstr>ИНФОРМАЦИОННОЕ ОБЕСПЕЧЕНИЕ</vt:lpstr>
      <vt:lpstr> Доходная часть бюджета Сандогорского сельского поселения </vt:lpstr>
      <vt:lpstr>Динамика доходов бюджета Сандогорского сельского поселения за период с 2020 по 2022 годы(тыс.рублей) </vt:lpstr>
      <vt:lpstr>Расходная часть бюджета САНдогорского сельского поселения</vt:lpstr>
      <vt:lpstr>Структура расходов бюджета Сандогорского сельского поселения за 2022 год, % </vt:lpstr>
      <vt:lpstr>Благоустройство </vt:lpstr>
      <vt:lpstr>Презентация PowerPoint</vt:lpstr>
      <vt:lpstr>Презентация PowerPoint</vt:lpstr>
      <vt:lpstr>ТОС «Мисково»</vt:lpstr>
      <vt:lpstr>Презентация PowerPoint</vt:lpstr>
      <vt:lpstr>Перспективная политика </vt:lpstr>
      <vt:lpstr>Проблемы сельского поселения 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SandogoraSpec</cp:lastModifiedBy>
  <cp:revision>550</cp:revision>
  <dcterms:created xsi:type="dcterms:W3CDTF">2023-02-22T06:29:00Z</dcterms:created>
  <dcterms:modified xsi:type="dcterms:W3CDTF">2023-02-28T06:37:03Z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64E3DE0049A64CAC9EAABC5960F9E86D</vt:lpwstr>
  </property>
  <property fmtid="{D5CDD505-2E9C-101B-9397-08002B2CF9AE}" pid="3" name="KSOProductBuildVer">
    <vt:lpwstr>1049-11.2.0.11486</vt:lpwstr>
  </property>
</Properties>
</file>